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snapToGrid="0">
      <p:cViewPr varScale="1">
        <p:scale>
          <a:sx n="81" d="100"/>
          <a:sy n="81" d="100"/>
        </p:scale>
        <p:origin x="96" y="528"/>
      </p:cViewPr>
      <p:guideLst/>
    </p:cSldViewPr>
  </p:slideViewPr>
  <p:outlineViewPr>
    <p:cViewPr>
      <p:scale>
        <a:sx n="33" d="100"/>
        <a:sy n="33" d="100"/>
      </p:scale>
      <p:origin x="0" y="-26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D0CF04-6E64-4558-986D-0C9CEA6C8A61}" type="datetimeFigureOut">
              <a:rPr lang="ru-RU" smtClean="0"/>
              <a:t>03.04.2024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442B3-E58A-4DED-B928-EDCDF472788A}" type="slidenum">
              <a:rPr lang="ru-RU" smtClean="0"/>
              <a:t>‹#›</a:t>
            </a:fld>
            <a:endParaRPr lang="ru-RU"/>
          </a:p>
        </p:txBody>
      </p:sp>
    </p:spTree>
    <p:extLst>
      <p:ext uri="{BB962C8B-B14F-4D97-AF65-F5344CB8AC3E}">
        <p14:creationId xmlns:p14="http://schemas.microsoft.com/office/powerpoint/2010/main" val="1698204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E4442B3-E58A-4DED-B928-EDCDF472788A}" type="slidenum">
              <a:rPr lang="ru-RU" smtClean="0"/>
              <a:t>7</a:t>
            </a:fld>
            <a:endParaRPr lang="ru-RU"/>
          </a:p>
        </p:txBody>
      </p:sp>
    </p:spTree>
    <p:extLst>
      <p:ext uri="{BB962C8B-B14F-4D97-AF65-F5344CB8AC3E}">
        <p14:creationId xmlns:p14="http://schemas.microsoft.com/office/powerpoint/2010/main" val="293085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620B38F-2850-4E09-8807-FA8F6902D2DE}" type="datetimeFigureOut">
              <a:rPr lang="ru-RU" smtClean="0"/>
              <a:t>03.04.2024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E51DEF2-73A5-4F53-B530-7B5C9CA99466}" type="slidenum">
              <a:rPr lang="ru-RU" smtClean="0"/>
              <a:t>‹#›</a:t>
            </a:fld>
            <a:endParaRPr lang="ru-RU"/>
          </a:p>
        </p:txBody>
      </p:sp>
    </p:spTree>
    <p:extLst>
      <p:ext uri="{BB962C8B-B14F-4D97-AF65-F5344CB8AC3E}">
        <p14:creationId xmlns:p14="http://schemas.microsoft.com/office/powerpoint/2010/main" val="38591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620B38F-2850-4E09-8807-FA8F6902D2DE}" type="datetimeFigureOut">
              <a:rPr lang="ru-RU" smtClean="0"/>
              <a:t>03.04.2024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E51DEF2-73A5-4F53-B530-7B5C9CA99466}" type="slidenum">
              <a:rPr lang="ru-RU" smtClean="0"/>
              <a:t>‹#›</a:t>
            </a:fld>
            <a:endParaRPr lang="ru-RU"/>
          </a:p>
        </p:txBody>
      </p:sp>
    </p:spTree>
    <p:extLst>
      <p:ext uri="{BB962C8B-B14F-4D97-AF65-F5344CB8AC3E}">
        <p14:creationId xmlns:p14="http://schemas.microsoft.com/office/powerpoint/2010/main" val="1291151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620B38F-2850-4E09-8807-FA8F6902D2DE}" type="datetimeFigureOut">
              <a:rPr lang="ru-RU" smtClean="0"/>
              <a:t>03.04.2024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E51DEF2-73A5-4F53-B530-7B5C9CA99466}"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48765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5620B38F-2850-4E09-8807-FA8F6902D2DE}" type="datetimeFigureOut">
              <a:rPr lang="ru-RU" smtClean="0"/>
              <a:t>03.04.2024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E51DEF2-73A5-4F53-B530-7B5C9CA99466}" type="slidenum">
              <a:rPr lang="ru-RU" smtClean="0"/>
              <a:t>‹#›</a:t>
            </a:fld>
            <a:endParaRPr lang="ru-RU"/>
          </a:p>
        </p:txBody>
      </p:sp>
    </p:spTree>
    <p:extLst>
      <p:ext uri="{BB962C8B-B14F-4D97-AF65-F5344CB8AC3E}">
        <p14:creationId xmlns:p14="http://schemas.microsoft.com/office/powerpoint/2010/main" val="1312582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5620B38F-2850-4E09-8807-FA8F6902D2DE}" type="datetimeFigureOut">
              <a:rPr lang="ru-RU" smtClean="0"/>
              <a:t>03.04.2024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E51DEF2-73A5-4F53-B530-7B5C9CA99466}"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43186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5620B38F-2850-4E09-8807-FA8F6902D2DE}" type="datetimeFigureOut">
              <a:rPr lang="ru-RU" smtClean="0"/>
              <a:t>03.04.2024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E51DEF2-73A5-4F53-B530-7B5C9CA99466}" type="slidenum">
              <a:rPr lang="ru-RU" smtClean="0"/>
              <a:t>‹#›</a:t>
            </a:fld>
            <a:endParaRPr lang="ru-RU"/>
          </a:p>
        </p:txBody>
      </p:sp>
    </p:spTree>
    <p:extLst>
      <p:ext uri="{BB962C8B-B14F-4D97-AF65-F5344CB8AC3E}">
        <p14:creationId xmlns:p14="http://schemas.microsoft.com/office/powerpoint/2010/main" val="1178259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20B38F-2850-4E09-8807-FA8F6902D2DE}" type="datetimeFigureOut">
              <a:rPr lang="ru-RU" smtClean="0"/>
              <a:t>03.04.2024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E51DEF2-73A5-4F53-B530-7B5C9CA99466}" type="slidenum">
              <a:rPr lang="ru-RU" smtClean="0"/>
              <a:t>‹#›</a:t>
            </a:fld>
            <a:endParaRPr lang="ru-RU"/>
          </a:p>
        </p:txBody>
      </p:sp>
    </p:spTree>
    <p:extLst>
      <p:ext uri="{BB962C8B-B14F-4D97-AF65-F5344CB8AC3E}">
        <p14:creationId xmlns:p14="http://schemas.microsoft.com/office/powerpoint/2010/main" val="230237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20B38F-2850-4E09-8807-FA8F6902D2DE}" type="datetimeFigureOut">
              <a:rPr lang="ru-RU" smtClean="0"/>
              <a:t>03.04.2024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E51DEF2-73A5-4F53-B530-7B5C9CA99466}" type="slidenum">
              <a:rPr lang="ru-RU" smtClean="0"/>
              <a:t>‹#›</a:t>
            </a:fld>
            <a:endParaRPr lang="ru-RU"/>
          </a:p>
        </p:txBody>
      </p:sp>
    </p:spTree>
    <p:extLst>
      <p:ext uri="{BB962C8B-B14F-4D97-AF65-F5344CB8AC3E}">
        <p14:creationId xmlns:p14="http://schemas.microsoft.com/office/powerpoint/2010/main" val="2341886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20B38F-2850-4E09-8807-FA8F6902D2DE}" type="datetimeFigureOut">
              <a:rPr lang="ru-RU" smtClean="0"/>
              <a:t>03.04.2024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E51DEF2-73A5-4F53-B530-7B5C9CA99466}" type="slidenum">
              <a:rPr lang="ru-RU" smtClean="0"/>
              <a:t>‹#›</a:t>
            </a:fld>
            <a:endParaRPr lang="ru-RU"/>
          </a:p>
        </p:txBody>
      </p:sp>
    </p:spTree>
    <p:extLst>
      <p:ext uri="{BB962C8B-B14F-4D97-AF65-F5344CB8AC3E}">
        <p14:creationId xmlns:p14="http://schemas.microsoft.com/office/powerpoint/2010/main" val="178297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620B38F-2850-4E09-8807-FA8F6902D2DE}" type="datetimeFigureOut">
              <a:rPr lang="ru-RU" smtClean="0"/>
              <a:t>03.04.2024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E51DEF2-73A5-4F53-B530-7B5C9CA99466}" type="slidenum">
              <a:rPr lang="ru-RU" smtClean="0"/>
              <a:t>‹#›</a:t>
            </a:fld>
            <a:endParaRPr lang="ru-RU"/>
          </a:p>
        </p:txBody>
      </p:sp>
    </p:spTree>
    <p:extLst>
      <p:ext uri="{BB962C8B-B14F-4D97-AF65-F5344CB8AC3E}">
        <p14:creationId xmlns:p14="http://schemas.microsoft.com/office/powerpoint/2010/main" val="2456645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620B38F-2850-4E09-8807-FA8F6902D2DE}" type="datetimeFigureOut">
              <a:rPr lang="ru-RU" smtClean="0"/>
              <a:t>03.04.2024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E51DEF2-73A5-4F53-B530-7B5C9CA99466}" type="slidenum">
              <a:rPr lang="ru-RU" smtClean="0"/>
              <a:t>‹#›</a:t>
            </a:fld>
            <a:endParaRPr lang="ru-RU"/>
          </a:p>
        </p:txBody>
      </p:sp>
    </p:spTree>
    <p:extLst>
      <p:ext uri="{BB962C8B-B14F-4D97-AF65-F5344CB8AC3E}">
        <p14:creationId xmlns:p14="http://schemas.microsoft.com/office/powerpoint/2010/main" val="274155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620B38F-2850-4E09-8807-FA8F6902D2DE}" type="datetimeFigureOut">
              <a:rPr lang="ru-RU" smtClean="0"/>
              <a:t>03.04.2024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E51DEF2-73A5-4F53-B530-7B5C9CA99466}" type="slidenum">
              <a:rPr lang="ru-RU" smtClean="0"/>
              <a:t>‹#›</a:t>
            </a:fld>
            <a:endParaRPr lang="ru-RU"/>
          </a:p>
        </p:txBody>
      </p:sp>
    </p:spTree>
    <p:extLst>
      <p:ext uri="{BB962C8B-B14F-4D97-AF65-F5344CB8AC3E}">
        <p14:creationId xmlns:p14="http://schemas.microsoft.com/office/powerpoint/2010/main" val="166695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620B38F-2850-4E09-8807-FA8F6902D2DE}" type="datetimeFigureOut">
              <a:rPr lang="ru-RU" smtClean="0"/>
              <a:t>03.04.2024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E51DEF2-73A5-4F53-B530-7B5C9CA99466}" type="slidenum">
              <a:rPr lang="ru-RU" smtClean="0"/>
              <a:t>‹#›</a:t>
            </a:fld>
            <a:endParaRPr lang="ru-RU"/>
          </a:p>
        </p:txBody>
      </p:sp>
    </p:spTree>
    <p:extLst>
      <p:ext uri="{BB962C8B-B14F-4D97-AF65-F5344CB8AC3E}">
        <p14:creationId xmlns:p14="http://schemas.microsoft.com/office/powerpoint/2010/main" val="4869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0B38F-2850-4E09-8807-FA8F6902D2DE}" type="datetimeFigureOut">
              <a:rPr lang="ru-RU" smtClean="0"/>
              <a:t>03.04.2024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E51DEF2-73A5-4F53-B530-7B5C9CA99466}" type="slidenum">
              <a:rPr lang="ru-RU" smtClean="0"/>
              <a:t>‹#›</a:t>
            </a:fld>
            <a:endParaRPr lang="ru-RU"/>
          </a:p>
        </p:txBody>
      </p:sp>
    </p:spTree>
    <p:extLst>
      <p:ext uri="{BB962C8B-B14F-4D97-AF65-F5344CB8AC3E}">
        <p14:creationId xmlns:p14="http://schemas.microsoft.com/office/powerpoint/2010/main" val="750683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620B38F-2850-4E09-8807-FA8F6902D2DE}" type="datetimeFigureOut">
              <a:rPr lang="ru-RU" smtClean="0"/>
              <a:t>03.04.2024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E51DEF2-73A5-4F53-B530-7B5C9CA99466}" type="slidenum">
              <a:rPr lang="ru-RU" smtClean="0"/>
              <a:t>‹#›</a:t>
            </a:fld>
            <a:endParaRPr lang="ru-RU"/>
          </a:p>
        </p:txBody>
      </p:sp>
    </p:spTree>
    <p:extLst>
      <p:ext uri="{BB962C8B-B14F-4D97-AF65-F5344CB8AC3E}">
        <p14:creationId xmlns:p14="http://schemas.microsoft.com/office/powerpoint/2010/main" val="2474723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620B38F-2850-4E09-8807-FA8F6902D2DE}" type="datetimeFigureOut">
              <a:rPr lang="ru-RU" smtClean="0"/>
              <a:t>03.04.2024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E51DEF2-73A5-4F53-B530-7B5C9CA99466}" type="slidenum">
              <a:rPr lang="ru-RU" smtClean="0"/>
              <a:t>‹#›</a:t>
            </a:fld>
            <a:endParaRPr lang="ru-RU"/>
          </a:p>
        </p:txBody>
      </p:sp>
    </p:spTree>
    <p:extLst>
      <p:ext uri="{BB962C8B-B14F-4D97-AF65-F5344CB8AC3E}">
        <p14:creationId xmlns:p14="http://schemas.microsoft.com/office/powerpoint/2010/main" val="50182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620B38F-2850-4E09-8807-FA8F6902D2DE}" type="datetimeFigureOut">
              <a:rPr lang="ru-RU" smtClean="0"/>
              <a:t>03.04.2024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E51DEF2-73A5-4F53-B530-7B5C9CA99466}" type="slidenum">
              <a:rPr lang="ru-RU" smtClean="0"/>
              <a:t>‹#›</a:t>
            </a:fld>
            <a:endParaRPr lang="ru-RU"/>
          </a:p>
        </p:txBody>
      </p:sp>
    </p:spTree>
    <p:extLst>
      <p:ext uri="{BB962C8B-B14F-4D97-AF65-F5344CB8AC3E}">
        <p14:creationId xmlns:p14="http://schemas.microsoft.com/office/powerpoint/2010/main" val="2988976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hyperlink" Target="https://base.garant.ru/2108722/" TargetMode="Externa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4FCF4E-91BF-4002-A62E-17BA2B5D9B80}"/>
              </a:ext>
            </a:extLst>
          </p:cNvPr>
          <p:cNvSpPr>
            <a:spLocks noGrp="1"/>
          </p:cNvSpPr>
          <p:nvPr>
            <p:ph type="ctrTitle"/>
          </p:nvPr>
        </p:nvSpPr>
        <p:spPr>
          <a:xfrm>
            <a:off x="2589213" y="2514600"/>
            <a:ext cx="8915399" cy="3672000"/>
          </a:xfrm>
        </p:spPr>
        <p:txBody>
          <a:bodyPr>
            <a:normAutofit fontScale="90000"/>
          </a:bodyPr>
          <a:lstStyle/>
          <a:p>
            <a:r>
              <a:rPr lang="ru-RU" b="1" dirty="0"/>
              <a:t>Проблема загрязнения Санкт-Петербурга стойкими органическими загрязнениями (СОЗ) и пути ее решения </a:t>
            </a:r>
            <a:br>
              <a:rPr lang="ru-RU" dirty="0"/>
            </a:br>
            <a:r>
              <a:rPr lang="ru-RU" b="1" dirty="0"/>
              <a:t> </a:t>
            </a:r>
            <a:br>
              <a:rPr lang="ru-RU" dirty="0"/>
            </a:br>
            <a:endParaRPr lang="ru-RU" dirty="0"/>
          </a:p>
        </p:txBody>
      </p:sp>
      <p:sp>
        <p:nvSpPr>
          <p:cNvPr id="3" name="Подзаголовок 2">
            <a:extLst>
              <a:ext uri="{FF2B5EF4-FFF2-40B4-BE49-F238E27FC236}">
                <a16:creationId xmlns:a16="http://schemas.microsoft.com/office/drawing/2014/main" id="{B97C4843-857E-4555-8F49-348B0A850DF8}"/>
              </a:ext>
            </a:extLst>
          </p:cNvPr>
          <p:cNvSpPr>
            <a:spLocks noGrp="1"/>
          </p:cNvSpPr>
          <p:nvPr>
            <p:ph type="subTitle" idx="1"/>
          </p:nvPr>
        </p:nvSpPr>
        <p:spPr/>
        <p:txBody>
          <a:bodyPr>
            <a:normAutofit lnSpcReduction="10000"/>
          </a:bodyPr>
          <a:lstStyle/>
          <a:p>
            <a:r>
              <a:rPr lang="ru-RU" b="1" dirty="0"/>
              <a:t>Лина Зернова – сопредседатель Гильдии экологических журналистов Союза журналистов СПБ и ЛО,  член Координационного совета Общественной палаты РФ, эксперт комиссии по экологии и природопользованию Законодательного собрания СПб </a:t>
            </a:r>
          </a:p>
        </p:txBody>
      </p:sp>
    </p:spTree>
    <p:extLst>
      <p:ext uri="{BB962C8B-B14F-4D97-AF65-F5344CB8AC3E}">
        <p14:creationId xmlns:p14="http://schemas.microsoft.com/office/powerpoint/2010/main" val="2563031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CA3B67-275B-4706-9906-8EC5B9F2A296}"/>
              </a:ext>
            </a:extLst>
          </p:cNvPr>
          <p:cNvSpPr>
            <a:spLocks noGrp="1"/>
          </p:cNvSpPr>
          <p:nvPr>
            <p:ph type="title"/>
          </p:nvPr>
        </p:nvSpPr>
        <p:spPr/>
        <p:txBody>
          <a:bodyPr>
            <a:normAutofit/>
          </a:bodyPr>
          <a:lstStyle/>
          <a:p>
            <a:r>
              <a:rPr lang="ru-RU" b="1" dirty="0"/>
              <a:t>В Санкт-Петербурге не выполняется Стокгольмская конвенция о СОЗ</a:t>
            </a:r>
          </a:p>
        </p:txBody>
      </p:sp>
      <p:sp>
        <p:nvSpPr>
          <p:cNvPr id="3" name="Объект 2">
            <a:extLst>
              <a:ext uri="{FF2B5EF4-FFF2-40B4-BE49-F238E27FC236}">
                <a16:creationId xmlns:a16="http://schemas.microsoft.com/office/drawing/2014/main" id="{6846CF2A-6510-4B80-BA54-844991C9FF62}"/>
              </a:ext>
            </a:extLst>
          </p:cNvPr>
          <p:cNvSpPr>
            <a:spLocks noGrp="1"/>
          </p:cNvSpPr>
          <p:nvPr>
            <p:ph idx="1"/>
          </p:nvPr>
        </p:nvSpPr>
        <p:spPr/>
        <p:txBody>
          <a:bodyPr>
            <a:normAutofit/>
          </a:bodyPr>
          <a:lstStyle/>
          <a:p>
            <a:r>
              <a:rPr lang="ru-RU" dirty="0"/>
              <a:t>Однако после 2007 г. проблема СОЗ одномоментно ушла из общественного дискурса. В том же году неожиданно ушел из жизни полный здравия и энергии профессор Худолей. С 2007 года  город приостановил мониторинг почв, возобновив его только в 2019 году. </a:t>
            </a:r>
          </a:p>
          <a:p>
            <a:r>
              <a:rPr lang="ru-RU" dirty="0"/>
              <a:t>В итоге до сих пор в СПб так и не организован мониторинг СОЗ, мониторинг здоровья населения, подверженного воздействию СОЗ, биологический мониторинг, не реализована инвентаризация предприятий, являющихся источниками СОЗ, а также перевод объектов на безопасные технологии.  </a:t>
            </a:r>
          </a:p>
          <a:p>
            <a:r>
              <a:rPr lang="ru-RU" dirty="0"/>
              <a:t>Вывод: в СПб не выполняются распоряжение Правительства РФ, Указ Минприроды, следовательно, и Стокгольмская конвенция о СОЗ.   </a:t>
            </a:r>
          </a:p>
        </p:txBody>
      </p:sp>
    </p:spTree>
    <p:extLst>
      <p:ext uri="{BB962C8B-B14F-4D97-AF65-F5344CB8AC3E}">
        <p14:creationId xmlns:p14="http://schemas.microsoft.com/office/powerpoint/2010/main" val="3127338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26F7F8-AC7C-4B61-A163-AE5D212A9D68}"/>
              </a:ext>
            </a:extLst>
          </p:cNvPr>
          <p:cNvSpPr>
            <a:spLocks noGrp="1"/>
          </p:cNvSpPr>
          <p:nvPr>
            <p:ph type="title"/>
          </p:nvPr>
        </p:nvSpPr>
        <p:spPr/>
        <p:txBody>
          <a:bodyPr/>
          <a:lstStyle/>
          <a:p>
            <a:r>
              <a:rPr lang="ru-RU" b="1" dirty="0"/>
              <a:t>Пути решения проблемы </a:t>
            </a:r>
            <a:br>
              <a:rPr lang="ru-RU" dirty="0"/>
            </a:br>
            <a:endParaRPr lang="ru-RU" dirty="0"/>
          </a:p>
        </p:txBody>
      </p:sp>
      <p:sp>
        <p:nvSpPr>
          <p:cNvPr id="3" name="Объект 2">
            <a:extLst>
              <a:ext uri="{FF2B5EF4-FFF2-40B4-BE49-F238E27FC236}">
                <a16:creationId xmlns:a16="http://schemas.microsoft.com/office/drawing/2014/main" id="{BE666BD4-49D7-4D9E-B00E-7825C741E1C3}"/>
              </a:ext>
            </a:extLst>
          </p:cNvPr>
          <p:cNvSpPr>
            <a:spLocks noGrp="1"/>
          </p:cNvSpPr>
          <p:nvPr>
            <p:ph idx="1"/>
          </p:nvPr>
        </p:nvSpPr>
        <p:spPr/>
        <p:txBody>
          <a:bodyPr>
            <a:normAutofit fontScale="92500" lnSpcReduction="10000"/>
          </a:bodyPr>
          <a:lstStyle/>
          <a:p>
            <a:r>
              <a:rPr lang="ru-RU" b="1" dirty="0"/>
              <a:t>Их обозначили предшественники, в течение 4 лет разрабатывавшие программу «Диоксины». </a:t>
            </a:r>
          </a:p>
          <a:p>
            <a:r>
              <a:rPr lang="ru-RU" b="1" dirty="0"/>
              <a:t>«Исследования грудного молока на содержание диоксинов приводят к печальному выводу: сегодня эти клеточные яды находятся в ОС в недопустимых количествах и их нагрузка на организм людей чревата негативными последствиями. … Однако вследствие принимаемых превентивных мероприятий в странах Европы диоксиновый фон имеет тенденции к снижению, чего нельзя сказать о России. Именно поэтому крайне необходим комплекс действенных мер по ликвидации диоксинов и СОЗ и контроль за содержанием в ОС и организме человека, то есть  мониторинг СОЗ и анализ временных трендов».</a:t>
            </a:r>
          </a:p>
          <a:p>
            <a:r>
              <a:rPr lang="ru-RU" b="1" dirty="0"/>
              <a:t>«Осуществление СК приведет к тому, что будут запрещены производство и использование СОЗ, а следовательно предотвращено их попадание в окружающую среду» - Кирилл Яковлевич Кондратьев, академик РАН. </a:t>
            </a:r>
          </a:p>
          <a:p>
            <a:endParaRPr lang="ru-RU" dirty="0"/>
          </a:p>
        </p:txBody>
      </p:sp>
    </p:spTree>
    <p:extLst>
      <p:ext uri="{BB962C8B-B14F-4D97-AF65-F5344CB8AC3E}">
        <p14:creationId xmlns:p14="http://schemas.microsoft.com/office/powerpoint/2010/main" val="209938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2D6B32-559E-4F58-AB6B-0C381ECBCFC1}"/>
              </a:ext>
            </a:extLst>
          </p:cNvPr>
          <p:cNvSpPr>
            <a:spLocks noGrp="1"/>
          </p:cNvSpPr>
          <p:nvPr>
            <p:ph type="title"/>
          </p:nvPr>
        </p:nvSpPr>
        <p:spPr/>
        <p:txBody>
          <a:bodyPr>
            <a:normAutofit fontScale="90000"/>
          </a:bodyPr>
          <a:lstStyle/>
          <a:p>
            <a:pPr algn="ctr"/>
            <a:r>
              <a:rPr lang="ru-RU" sz="4400" b="1" dirty="0"/>
              <a:t>СПАСИБО ЗА ВНИМАНИЕ </a:t>
            </a:r>
            <a:br>
              <a:rPr lang="ru-RU" sz="4400" b="1" dirty="0"/>
            </a:br>
            <a:br>
              <a:rPr lang="ru-RU" sz="4400" b="1" dirty="0"/>
            </a:br>
            <a:br>
              <a:rPr lang="ru-RU" sz="4400" b="1" dirty="0"/>
            </a:br>
            <a:br>
              <a:rPr lang="ru-RU" sz="4400" b="1" dirty="0"/>
            </a:br>
            <a:endParaRPr lang="ru-RU" sz="4400" b="1" dirty="0"/>
          </a:p>
        </p:txBody>
      </p:sp>
      <p:pic>
        <p:nvPicPr>
          <p:cNvPr id="5" name="Объект 4">
            <a:extLst>
              <a:ext uri="{FF2B5EF4-FFF2-40B4-BE49-F238E27FC236}">
                <a16:creationId xmlns:a16="http://schemas.microsoft.com/office/drawing/2014/main" id="{7E04A034-4E62-4A22-8463-AEC0574740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0609" y="1826091"/>
            <a:ext cx="7076318" cy="4407799"/>
          </a:xfrm>
        </p:spPr>
      </p:pic>
    </p:spTree>
    <p:extLst>
      <p:ext uri="{BB962C8B-B14F-4D97-AF65-F5344CB8AC3E}">
        <p14:creationId xmlns:p14="http://schemas.microsoft.com/office/powerpoint/2010/main" val="1823672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13E9AF-BABC-447C-A165-ACE9DA4EFAB4}"/>
              </a:ext>
            </a:extLst>
          </p:cNvPr>
          <p:cNvSpPr>
            <a:spLocks noGrp="1"/>
          </p:cNvSpPr>
          <p:nvPr>
            <p:ph type="title"/>
          </p:nvPr>
        </p:nvSpPr>
        <p:spPr/>
        <p:txBody>
          <a:bodyPr/>
          <a:lstStyle/>
          <a:p>
            <a:r>
              <a:rPr lang="ru-RU" b="1" dirty="0"/>
              <a:t>Что такое СОЗ</a:t>
            </a:r>
          </a:p>
        </p:txBody>
      </p:sp>
      <p:sp>
        <p:nvSpPr>
          <p:cNvPr id="3" name="Объект 2">
            <a:extLst>
              <a:ext uri="{FF2B5EF4-FFF2-40B4-BE49-F238E27FC236}">
                <a16:creationId xmlns:a16="http://schemas.microsoft.com/office/drawing/2014/main" id="{90551BB1-BB5F-4E4B-B891-2A06E6536F2F}"/>
              </a:ext>
            </a:extLst>
          </p:cNvPr>
          <p:cNvSpPr>
            <a:spLocks noGrp="1"/>
          </p:cNvSpPr>
          <p:nvPr>
            <p:ph idx="1"/>
          </p:nvPr>
        </p:nvSpPr>
        <p:spPr>
          <a:xfrm>
            <a:off x="1746064" y="2062348"/>
            <a:ext cx="8915400" cy="3777622"/>
          </a:xfrm>
        </p:spPr>
        <p:txBody>
          <a:bodyPr>
            <a:normAutofit lnSpcReduction="10000"/>
          </a:bodyPr>
          <a:lstStyle/>
          <a:p>
            <a:r>
              <a:rPr lang="ru-RU" dirty="0"/>
              <a:t>Еще несколько десятков лет назад стойких органических загрязнителей не существовало в природе. Эти вещества возникают в процессе химического синтеза, сжигания хлорсодержащих материалов. Они -  продукт техногенной эры развития человечества. </a:t>
            </a:r>
          </a:p>
          <a:p>
            <a:r>
              <a:rPr lang="ru-RU" dirty="0"/>
              <a:t>К </a:t>
            </a:r>
            <a:r>
              <a:rPr lang="ru-RU" dirty="0" err="1"/>
              <a:t>СОЗам</a:t>
            </a:r>
            <a:r>
              <a:rPr lang="ru-RU" dirty="0"/>
              <a:t> относятся хлорорганическая </a:t>
            </a:r>
            <a:r>
              <a:rPr lang="ru-RU" b="1" dirty="0"/>
              <a:t>группа пестицидов</a:t>
            </a:r>
            <a:r>
              <a:rPr lang="ru-RU" dirty="0"/>
              <a:t>; полихлорбифенилы (</a:t>
            </a:r>
            <a:r>
              <a:rPr lang="ru-RU" b="1" dirty="0"/>
              <a:t>ПХБ</a:t>
            </a:r>
            <a:r>
              <a:rPr lang="ru-RU" dirty="0"/>
              <a:t>); </a:t>
            </a:r>
            <a:r>
              <a:rPr lang="ru-RU" b="1" dirty="0"/>
              <a:t>диоксины и фураны. </a:t>
            </a:r>
            <a:r>
              <a:rPr lang="ru-RU" dirty="0"/>
              <a:t>Последние образуются при сжигании мусора, </a:t>
            </a:r>
            <a:r>
              <a:rPr lang="ru-RU" b="1" dirty="0"/>
              <a:t>осадка сточных вод, </a:t>
            </a:r>
            <a:r>
              <a:rPr lang="ru-RU" dirty="0"/>
              <a:t>во время пожаров жилых зданий, складских и производственных помещений.  </a:t>
            </a:r>
          </a:p>
          <a:p>
            <a:r>
              <a:rPr lang="ru-RU" dirty="0" err="1"/>
              <a:t>СОЗы</a:t>
            </a:r>
            <a:r>
              <a:rPr lang="ru-RU" dirty="0"/>
              <a:t> чрезвычайно устойчивы к естественному распаду, могут находиться в окружающей среде неопределенно долгое время, откуда и название «стойкие». Непрерывно и во все возрастающих масштабах они генерируются индустриальным обществом. И этот процесс не знает пределов насыщения. </a:t>
            </a:r>
          </a:p>
          <a:p>
            <a:endParaRPr lang="ru-RU" dirty="0"/>
          </a:p>
        </p:txBody>
      </p:sp>
    </p:spTree>
    <p:extLst>
      <p:ext uri="{BB962C8B-B14F-4D97-AF65-F5344CB8AC3E}">
        <p14:creationId xmlns:p14="http://schemas.microsoft.com/office/powerpoint/2010/main" val="3894256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79A983-201C-4063-8A7C-AEAB920374B5}"/>
              </a:ext>
            </a:extLst>
          </p:cNvPr>
          <p:cNvSpPr>
            <a:spLocks noGrp="1"/>
          </p:cNvSpPr>
          <p:nvPr>
            <p:ph type="title"/>
          </p:nvPr>
        </p:nvSpPr>
        <p:spPr/>
        <p:txBody>
          <a:bodyPr/>
          <a:lstStyle/>
          <a:p>
            <a:r>
              <a:rPr lang="ru-RU" b="1" dirty="0"/>
              <a:t>Воздействие на здоровье</a:t>
            </a:r>
            <a:br>
              <a:rPr lang="ru-RU" dirty="0"/>
            </a:br>
            <a:endParaRPr lang="ru-RU" dirty="0"/>
          </a:p>
        </p:txBody>
      </p:sp>
      <p:sp>
        <p:nvSpPr>
          <p:cNvPr id="3" name="Объект 2">
            <a:extLst>
              <a:ext uri="{FF2B5EF4-FFF2-40B4-BE49-F238E27FC236}">
                <a16:creationId xmlns:a16="http://schemas.microsoft.com/office/drawing/2014/main" id="{C65138EA-C5F5-4FBA-912F-7D04C05BD928}"/>
              </a:ext>
            </a:extLst>
          </p:cNvPr>
          <p:cNvSpPr>
            <a:spLocks noGrp="1"/>
          </p:cNvSpPr>
          <p:nvPr>
            <p:ph idx="1"/>
          </p:nvPr>
        </p:nvSpPr>
        <p:spPr/>
        <p:txBody>
          <a:bodyPr/>
          <a:lstStyle/>
          <a:p>
            <a:endParaRPr lang="ru-RU" b="1" dirty="0"/>
          </a:p>
          <a:p>
            <a:r>
              <a:rPr lang="ru-RU" dirty="0" err="1"/>
              <a:t>СОЗы</a:t>
            </a:r>
            <a:r>
              <a:rPr lang="ru-RU" dirty="0"/>
              <a:t> – клеточные яды, чужеродные живым организмам. Так диоксины в 67 тысяч раз ядовитее цианистого калия. Они попадают в почву, воздух, воду, где накапливаются, а затем по пищевым цепочкам - в человеческий организм, в котором остаются навсегда. Последствия самые драматические. </a:t>
            </a:r>
          </a:p>
          <a:p>
            <a:r>
              <a:rPr lang="ru-RU" dirty="0" err="1"/>
              <a:t>СОЗы</a:t>
            </a:r>
            <a:r>
              <a:rPr lang="ru-RU" dirty="0"/>
              <a:t> вызывают широкий спектр тяжелых заболеваний: </a:t>
            </a:r>
            <a:r>
              <a:rPr lang="ru-RU" b="1" dirty="0"/>
              <a:t>болезни кожи, органов дыхания, пищеварительной и сердечно-сосудистой систем, нарушения эндокринной, иммунной и нервной систем, злокачественные новообразования, врожденные уродства, задержку развития у детей, раннее старение, </a:t>
            </a:r>
            <a:endParaRPr lang="ru-RU" dirty="0"/>
          </a:p>
        </p:txBody>
      </p:sp>
    </p:spTree>
    <p:extLst>
      <p:ext uri="{BB962C8B-B14F-4D97-AF65-F5344CB8AC3E}">
        <p14:creationId xmlns:p14="http://schemas.microsoft.com/office/powerpoint/2010/main" val="4067768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B967AB-A65A-4F0B-9578-5B9AD7817FC9}"/>
              </a:ext>
            </a:extLst>
          </p:cNvPr>
          <p:cNvSpPr>
            <a:spLocks noGrp="1"/>
          </p:cNvSpPr>
          <p:nvPr>
            <p:ph type="title"/>
          </p:nvPr>
        </p:nvSpPr>
        <p:spPr/>
        <p:txBody>
          <a:bodyPr/>
          <a:lstStyle/>
          <a:p>
            <a:pPr algn="ctr"/>
            <a:r>
              <a:rPr lang="ru-RU" b="1" dirty="0"/>
              <a:t>Стокгольмская конвенция о СОЗ </a:t>
            </a:r>
            <a:br>
              <a:rPr lang="ru-RU" dirty="0"/>
            </a:br>
            <a:endParaRPr lang="ru-RU" dirty="0"/>
          </a:p>
        </p:txBody>
      </p:sp>
      <p:sp>
        <p:nvSpPr>
          <p:cNvPr id="3" name="Объект 2">
            <a:extLst>
              <a:ext uri="{FF2B5EF4-FFF2-40B4-BE49-F238E27FC236}">
                <a16:creationId xmlns:a16="http://schemas.microsoft.com/office/drawing/2014/main" id="{53529C6F-1A29-44F4-85A3-862CCBF1D329}"/>
              </a:ext>
            </a:extLst>
          </p:cNvPr>
          <p:cNvSpPr>
            <a:spLocks noGrp="1"/>
          </p:cNvSpPr>
          <p:nvPr>
            <p:ph idx="1"/>
          </p:nvPr>
        </p:nvSpPr>
        <p:spPr>
          <a:xfrm>
            <a:off x="2589212" y="2133599"/>
            <a:ext cx="8915400" cy="4385953"/>
          </a:xfrm>
        </p:spPr>
        <p:txBody>
          <a:bodyPr>
            <a:noAutofit/>
          </a:bodyPr>
          <a:lstStyle/>
          <a:p>
            <a:r>
              <a:rPr lang="ru-RU" sz="1600" dirty="0"/>
              <a:t>В 2001 92 страны мира подписали СК о СОЗ. (В 2019 году - 183)</a:t>
            </a:r>
          </a:p>
          <a:p>
            <a:r>
              <a:rPr lang="ru-RU" sz="1600" dirty="0"/>
              <a:t>В 2011 году Конвенцию ратифицировала РФ. Постановлением правительства РФ Федерации от 30.07.2014 № 720 «О мерах по обеспечению выполнения Российской Федерацией обязательств, предусмотренных Стокгольмской конвенцией о стойких органических загрязнителях» закреплены соответствующие полномочия за федеральными и региональными органами исполнительной власти. План выполнения РФ обязательств по Конвенции утвержден Приказом Минприроды России от 03.10.2017 № 529.</a:t>
            </a:r>
          </a:p>
          <a:p>
            <a:r>
              <a:rPr lang="ru-RU" sz="1600" dirty="0"/>
              <a:t>В частности, они требуют организации в субъектах РФ мониторинга СОЗ. Как известно, экологический мониторинг включает: 1. </a:t>
            </a:r>
            <a:r>
              <a:rPr lang="ru-RU" sz="1600" b="1" dirty="0"/>
              <a:t>мониторинг окружающей среды</a:t>
            </a:r>
            <a:r>
              <a:rPr lang="ru-RU" sz="1600" dirty="0"/>
              <a:t>; 2. </a:t>
            </a:r>
            <a:r>
              <a:rPr lang="ru-RU" sz="1600" b="1" dirty="0"/>
              <a:t>мониторинг источников антропогенных воздействий</a:t>
            </a:r>
            <a:r>
              <a:rPr lang="ru-RU" sz="1600" dirty="0"/>
              <a:t>; 3. </a:t>
            </a:r>
            <a:r>
              <a:rPr lang="ru-RU" sz="1600" b="1" dirty="0"/>
              <a:t>биологический мониторинг</a:t>
            </a:r>
            <a:r>
              <a:rPr lang="ru-RU" sz="1600" dirty="0"/>
              <a:t>. Такие эко-опасные факторы, как СОЗ, должны подлежать наблюдению, оценке и прогнозу в различных категориях систем эко-мониторинга. Эти же документы требуют инвентаризации промышленных объектов, загрязняющих окружающую среду СОЗ, а также отказа от опасных технологий и переход на безопасные.</a:t>
            </a:r>
          </a:p>
        </p:txBody>
      </p:sp>
    </p:spTree>
    <p:extLst>
      <p:ext uri="{BB962C8B-B14F-4D97-AF65-F5344CB8AC3E}">
        <p14:creationId xmlns:p14="http://schemas.microsoft.com/office/powerpoint/2010/main" val="35824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613EAD-73F9-4B3D-854B-86792474B107}"/>
              </a:ext>
            </a:extLst>
          </p:cNvPr>
          <p:cNvSpPr>
            <a:spLocks noGrp="1"/>
          </p:cNvSpPr>
          <p:nvPr>
            <p:ph type="title"/>
          </p:nvPr>
        </p:nvSpPr>
        <p:spPr/>
        <p:txBody>
          <a:bodyPr/>
          <a:lstStyle/>
          <a:p>
            <a:r>
              <a:rPr lang="ru-RU" dirty="0"/>
              <a:t>Непреднамеренный загрязнитель – ГУП «Водоканал Санкт-Петербурга» </a:t>
            </a:r>
          </a:p>
        </p:txBody>
      </p:sp>
      <p:pic>
        <p:nvPicPr>
          <p:cNvPr id="4" name="Объект 3">
            <a:extLst>
              <a:ext uri="{FF2B5EF4-FFF2-40B4-BE49-F238E27FC236}">
                <a16:creationId xmlns:a16="http://schemas.microsoft.com/office/drawing/2014/main" id="{30B67791-9440-4027-85E5-84A0C85F4203}"/>
              </a:ext>
            </a:extLst>
          </p:cNvPr>
          <p:cNvPicPr>
            <a:picLocks noGrp="1" noChangeAspect="1"/>
          </p:cNvPicPr>
          <p:nvPr>
            <p:ph idx="1"/>
          </p:nvPr>
        </p:nvPicPr>
        <p:blipFill>
          <a:blip r:embed="rId2"/>
          <a:stretch>
            <a:fillRect/>
          </a:stretch>
        </p:blipFill>
        <p:spPr>
          <a:xfrm>
            <a:off x="2707574" y="2121723"/>
            <a:ext cx="8298560" cy="5132505"/>
          </a:xfrm>
          <a:prstGeom prst="rect">
            <a:avLst/>
          </a:prstGeom>
        </p:spPr>
      </p:pic>
    </p:spTree>
    <p:extLst>
      <p:ext uri="{BB962C8B-B14F-4D97-AF65-F5344CB8AC3E}">
        <p14:creationId xmlns:p14="http://schemas.microsoft.com/office/powerpoint/2010/main" val="18491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45F298-38E4-480A-A0BE-B83616C07F6A}"/>
              </a:ext>
            </a:extLst>
          </p:cNvPr>
          <p:cNvSpPr>
            <a:spLocks noGrp="1"/>
          </p:cNvSpPr>
          <p:nvPr>
            <p:ph type="title"/>
          </p:nvPr>
        </p:nvSpPr>
        <p:spPr/>
        <p:txBody>
          <a:bodyPr>
            <a:normAutofit/>
          </a:bodyPr>
          <a:lstStyle/>
          <a:p>
            <a:r>
              <a:rPr lang="ru-RU" dirty="0"/>
              <a:t>Три завода сжигания ежедневно утилизируют 400 тонн осадка  </a:t>
            </a:r>
          </a:p>
        </p:txBody>
      </p:sp>
      <p:pic>
        <p:nvPicPr>
          <p:cNvPr id="5" name="Объект 4">
            <a:extLst>
              <a:ext uri="{FF2B5EF4-FFF2-40B4-BE49-F238E27FC236}">
                <a16:creationId xmlns:a16="http://schemas.microsoft.com/office/drawing/2014/main" id="{0257B87F-4031-4A94-A442-D7A225988F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2885" y="2455640"/>
            <a:ext cx="6726230" cy="3778250"/>
          </a:xfrm>
        </p:spPr>
      </p:pic>
    </p:spTree>
    <p:extLst>
      <p:ext uri="{BB962C8B-B14F-4D97-AF65-F5344CB8AC3E}">
        <p14:creationId xmlns:p14="http://schemas.microsoft.com/office/powerpoint/2010/main" val="2211117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527BD3-6332-4840-8B8C-0429C5334F81}"/>
              </a:ext>
            </a:extLst>
          </p:cNvPr>
          <p:cNvSpPr>
            <a:spLocks noGrp="1"/>
          </p:cNvSpPr>
          <p:nvPr>
            <p:ph type="title"/>
          </p:nvPr>
        </p:nvSpPr>
        <p:spPr>
          <a:xfrm>
            <a:off x="2438546" y="517233"/>
            <a:ext cx="8911687" cy="1280890"/>
          </a:xfrm>
        </p:spPr>
        <p:txBody>
          <a:bodyPr/>
          <a:lstStyle/>
          <a:p>
            <a:pPr algn="ctr"/>
            <a:r>
              <a:rPr lang="ru-RU" b="1" dirty="0"/>
              <a:t>Водоканал измеряет диоксины один раз в год </a:t>
            </a:r>
          </a:p>
        </p:txBody>
      </p:sp>
      <p:sp>
        <p:nvSpPr>
          <p:cNvPr id="3" name="Объект 2">
            <a:extLst>
              <a:ext uri="{FF2B5EF4-FFF2-40B4-BE49-F238E27FC236}">
                <a16:creationId xmlns:a16="http://schemas.microsoft.com/office/drawing/2014/main" id="{659C1262-B73F-4181-9BA5-007B881FCE41}"/>
              </a:ext>
            </a:extLst>
          </p:cNvPr>
          <p:cNvSpPr>
            <a:spLocks noGrp="1"/>
          </p:cNvSpPr>
          <p:nvPr>
            <p:ph idx="1"/>
          </p:nvPr>
        </p:nvSpPr>
        <p:spPr>
          <a:xfrm>
            <a:off x="2589212" y="1798123"/>
            <a:ext cx="8915400" cy="4113099"/>
          </a:xfrm>
        </p:spPr>
        <p:txBody>
          <a:bodyPr>
            <a:normAutofit fontScale="85000" lnSpcReduction="10000"/>
          </a:bodyPr>
          <a:lstStyle/>
          <a:p>
            <a:endParaRPr lang="ru-RU" b="1" dirty="0"/>
          </a:p>
          <a:p>
            <a:r>
              <a:rPr lang="ru-RU" sz="1900" dirty="0"/>
              <a:t>Диоксины и фураны - вещества, фигурирующие в годовых отчетах Водоканала о воздействии на ОС. Но по версии предприятия, они выбрасываются в количествах, не превышающих ПДК. Правда, проверить это невозможно - мониторинг СОЗ в СПб не ведется. Сам Водоканал измеряет диоксины 1 раз в год. По каким методикам, жители не знают. Обращаться с вопросами к предприятию проблематично …</a:t>
            </a:r>
          </a:p>
          <a:p>
            <a:r>
              <a:rPr lang="ru-RU" sz="1900" dirty="0"/>
              <a:t>«</a:t>
            </a:r>
            <a:r>
              <a:rPr lang="ru-RU" sz="1900" i="1" dirty="0"/>
              <a:t>Одними из наших экспертов вблизи установки по сжиганию осадков сточных вод обнаружены высокие концентрации ПХБ. Представители руководства Водоканала, ссылаясь на результаты своих исследований, не разрешило дальнейший забор проб для углубления анализов. И это несмотря на то, что во всем мире признано, что именно «сжигание осадков сточных вод относится к основным источникам загрязнения среды диоксинами/фуранами».</a:t>
            </a:r>
            <a:r>
              <a:rPr lang="ru-RU" sz="1900" dirty="0"/>
              <a:t> («Стойкие органический загрязнители: пути решения проблемы», В.В. Худолей, Е.Е. Гусаров, А.В. Клинский, Г.А. Ливанов, А.А. Старцев,  СПб, 2002, 212 стр.) </a:t>
            </a:r>
          </a:p>
          <a:p>
            <a:r>
              <a:rPr lang="ru-RU" sz="1900" b="1" dirty="0"/>
              <a:t>. </a:t>
            </a:r>
            <a:endParaRPr lang="ru-RU" sz="1900" dirty="0"/>
          </a:p>
        </p:txBody>
      </p:sp>
    </p:spTree>
    <p:extLst>
      <p:ext uri="{BB962C8B-B14F-4D97-AF65-F5344CB8AC3E}">
        <p14:creationId xmlns:p14="http://schemas.microsoft.com/office/powerpoint/2010/main" val="2218123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41CB4A-2ADE-41D3-9809-992EB61C5E00}"/>
              </a:ext>
            </a:extLst>
          </p:cNvPr>
          <p:cNvSpPr>
            <a:spLocks noGrp="1"/>
          </p:cNvSpPr>
          <p:nvPr>
            <p:ph type="title"/>
          </p:nvPr>
        </p:nvSpPr>
        <p:spPr>
          <a:xfrm>
            <a:off x="2592925" y="564734"/>
            <a:ext cx="8911687" cy="1280890"/>
          </a:xfrm>
        </p:spPr>
        <p:txBody>
          <a:bodyPr>
            <a:normAutofit fontScale="90000"/>
          </a:bodyPr>
          <a:lstStyle/>
          <a:p>
            <a:pPr algn="ctr"/>
            <a:r>
              <a:rPr lang="ru-RU" b="1" dirty="0"/>
              <a:t>Программа «Диоксины» в </a:t>
            </a:r>
            <a:br>
              <a:rPr lang="ru-RU" b="1" dirty="0"/>
            </a:br>
            <a:r>
              <a:rPr lang="ru-RU" b="1" dirty="0"/>
              <a:t>Санкт-Петербурге </a:t>
            </a:r>
            <a:br>
              <a:rPr lang="ru-RU" dirty="0"/>
            </a:br>
            <a:endParaRPr lang="ru-RU" dirty="0"/>
          </a:p>
        </p:txBody>
      </p:sp>
      <p:sp>
        <p:nvSpPr>
          <p:cNvPr id="3" name="Объект 2">
            <a:extLst>
              <a:ext uri="{FF2B5EF4-FFF2-40B4-BE49-F238E27FC236}">
                <a16:creationId xmlns:a16="http://schemas.microsoft.com/office/drawing/2014/main" id="{853FCC30-0540-489D-9ED6-02EA986CA3BD}"/>
              </a:ext>
            </a:extLst>
          </p:cNvPr>
          <p:cNvSpPr>
            <a:spLocks noGrp="1"/>
          </p:cNvSpPr>
          <p:nvPr>
            <p:ph idx="1"/>
          </p:nvPr>
        </p:nvSpPr>
        <p:spPr/>
        <p:txBody>
          <a:bodyPr>
            <a:normAutofit lnSpcReduction="10000"/>
          </a:bodyPr>
          <a:lstStyle/>
          <a:p>
            <a:endParaRPr lang="ru-RU" dirty="0"/>
          </a:p>
          <a:p>
            <a:r>
              <a:rPr lang="ru-RU" dirty="0"/>
              <a:t>В 1995 году принято </a:t>
            </a:r>
            <a:r>
              <a:rPr lang="ru-RU" u="sng" dirty="0">
                <a:hlinkClick r:id="rId2"/>
              </a:rPr>
              <a:t>Постановление</a:t>
            </a:r>
            <a:r>
              <a:rPr lang="ru-RU" dirty="0"/>
              <a:t> правительства РФ от 5 ноября 1995 г. N 1102 «О федеральной целевой программе «Защита окружающей природной среды и населения от диоксинов и диоксиноподобных токсикантов на 1996 - 1997 годы». В 1997 году по заказу администрации Санкт-Петербурга Центром независимой экологической экспертизы </a:t>
            </a:r>
            <a:r>
              <a:rPr lang="ru-RU" dirty="0" err="1"/>
              <a:t>СПбНЦ</a:t>
            </a:r>
            <a:r>
              <a:rPr lang="ru-RU" dirty="0"/>
              <a:t> РАН был разработан проект городской программы «Диоксины».</a:t>
            </a:r>
          </a:p>
          <a:p>
            <a:r>
              <a:rPr lang="ru-RU" dirty="0"/>
              <a:t>Разработчики - коллектив ученых из СПб по главе с В.В. Худолеем.    </a:t>
            </a:r>
          </a:p>
          <a:p>
            <a:r>
              <a:rPr lang="ru-RU" dirty="0"/>
              <a:t>«… получены доказательства того, что уровень загрязненности почв СПб диоксинами постоянно остается достаточно высоким. Учитывая, что процесс накопления токсикантов будет продолжаться и далее, крайне актуальной задачей является реабилитация загрязненных территорий и постоянный их мониторинг». </a:t>
            </a:r>
          </a:p>
        </p:txBody>
      </p:sp>
    </p:spTree>
    <p:extLst>
      <p:ext uri="{BB962C8B-B14F-4D97-AF65-F5344CB8AC3E}">
        <p14:creationId xmlns:p14="http://schemas.microsoft.com/office/powerpoint/2010/main" val="87280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7EA010-FFBB-4027-A5EF-DDCD4093DBA3}"/>
              </a:ext>
            </a:extLst>
          </p:cNvPr>
          <p:cNvSpPr>
            <a:spLocks noGrp="1"/>
          </p:cNvSpPr>
          <p:nvPr>
            <p:ph type="title"/>
          </p:nvPr>
        </p:nvSpPr>
        <p:spPr/>
        <p:txBody>
          <a:bodyPr>
            <a:noAutofit/>
          </a:bodyPr>
          <a:lstStyle/>
          <a:p>
            <a:r>
              <a:rPr lang="ru-RU" sz="2400" b="1" dirty="0"/>
              <a:t>Карта загрязнения почв СПб диоксинами</a:t>
            </a:r>
            <a:br>
              <a:rPr lang="ru-RU" sz="2000" b="1" dirty="0"/>
            </a:br>
            <a:r>
              <a:rPr lang="ru-RU" sz="2000" b="1" dirty="0"/>
              <a:t>Российского </a:t>
            </a:r>
            <a:r>
              <a:rPr lang="ru-RU" sz="2000" b="1" dirty="0" err="1"/>
              <a:t>Геоэкологического</a:t>
            </a:r>
            <a:r>
              <a:rPr lang="ru-RU" sz="2000" b="1" dirty="0"/>
              <a:t> центра (филиал ФГУП «</a:t>
            </a:r>
            <a:r>
              <a:rPr lang="ru-RU" sz="2000" b="1" dirty="0" err="1"/>
              <a:t>Урангеологоразведка</a:t>
            </a:r>
            <a:r>
              <a:rPr lang="ru-RU" sz="2000" b="1" dirty="0"/>
              <a:t>»), 2007 г. </a:t>
            </a:r>
            <a:br>
              <a:rPr lang="ru-RU" sz="2000" b="1" dirty="0"/>
            </a:br>
            <a:r>
              <a:rPr lang="ru-RU" sz="2000" b="1" dirty="0"/>
              <a:t> </a:t>
            </a:r>
          </a:p>
        </p:txBody>
      </p:sp>
      <p:pic>
        <p:nvPicPr>
          <p:cNvPr id="7" name="Объект 6">
            <a:extLst>
              <a:ext uri="{FF2B5EF4-FFF2-40B4-BE49-F238E27FC236}">
                <a16:creationId xmlns:a16="http://schemas.microsoft.com/office/drawing/2014/main" id="{07EC9913-BDC3-4C54-8623-FD825444654A}"/>
              </a:ext>
            </a:extLst>
          </p:cNvPr>
          <p:cNvPicPr>
            <a:picLocks noGrp="1" noChangeAspect="1"/>
          </p:cNvPicPr>
          <p:nvPr>
            <p:ph idx="1"/>
          </p:nvPr>
        </p:nvPicPr>
        <p:blipFill>
          <a:blip r:embed="rId2"/>
          <a:stretch>
            <a:fillRect/>
          </a:stretch>
        </p:blipFill>
        <p:spPr>
          <a:xfrm>
            <a:off x="2592925" y="2046417"/>
            <a:ext cx="7114869" cy="4490947"/>
          </a:xfrm>
          <a:prstGeom prst="rect">
            <a:avLst/>
          </a:prstGeom>
        </p:spPr>
      </p:pic>
    </p:spTree>
    <p:extLst>
      <p:ext uri="{BB962C8B-B14F-4D97-AF65-F5344CB8AC3E}">
        <p14:creationId xmlns:p14="http://schemas.microsoft.com/office/powerpoint/2010/main" val="2840561352"/>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3470</TotalTime>
  <Words>1013</Words>
  <Application>Microsoft Office PowerPoint</Application>
  <PresentationFormat>Широкоэкранный</PresentationFormat>
  <Paragraphs>37</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Легкий дым</vt:lpstr>
      <vt:lpstr>Проблема загрязнения Санкт-Петербурга стойкими органическими загрязнениями (СОЗ) и пути ее решения    </vt:lpstr>
      <vt:lpstr>Что такое СОЗ</vt:lpstr>
      <vt:lpstr>Воздействие на здоровье </vt:lpstr>
      <vt:lpstr>Стокгольмская конвенция о СОЗ  </vt:lpstr>
      <vt:lpstr>Непреднамеренный загрязнитель – ГУП «Водоканал Санкт-Петербурга» </vt:lpstr>
      <vt:lpstr>Три завода сжигания ежедневно утилизируют 400 тонн осадка  </vt:lpstr>
      <vt:lpstr>Водоканал измеряет диоксины один раз в год </vt:lpstr>
      <vt:lpstr>Программа «Диоксины» в  Санкт-Петербурге  </vt:lpstr>
      <vt:lpstr>Карта загрязнения почв СПб диоксинами Российского Геоэкологического центра (филиал ФГУП «Урангеологоразведка»), 2007 г.   </vt:lpstr>
      <vt:lpstr>В Санкт-Петербурге не выполняется Стокгольмская конвенция о СОЗ</vt:lpstr>
      <vt:lpstr>Пути решения проблемы  </vt:lpstr>
      <vt:lpstr>СПАСИБО ЗА ВНИМАНИЕ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Проблема загрязнения Санкт-Петербурга стойкими органическими загрязнениями (СОЗ) и пути ее решения    </dc:title>
  <dc:creator>Яблоко_Сбор</dc:creator>
  <cp:lastModifiedBy>vlenwl@gmail.com</cp:lastModifiedBy>
  <cp:revision>40</cp:revision>
  <dcterms:created xsi:type="dcterms:W3CDTF">2024-02-07T12:21:15Z</dcterms:created>
  <dcterms:modified xsi:type="dcterms:W3CDTF">2024-04-02T21:30:17Z</dcterms:modified>
</cp:coreProperties>
</file>