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5" r:id="rId2"/>
    <p:sldId id="321" r:id="rId3"/>
    <p:sldId id="322" r:id="rId4"/>
    <p:sldId id="323" r:id="rId5"/>
    <p:sldId id="317" r:id="rId6"/>
    <p:sldId id="308" r:id="rId7"/>
    <p:sldId id="318" r:id="rId8"/>
    <p:sldId id="310" r:id="rId9"/>
    <p:sldId id="311" r:id="rId10"/>
    <p:sldId id="313" r:id="rId11"/>
    <p:sldId id="319" r:id="rId12"/>
    <p:sldId id="320" r:id="rId13"/>
    <p:sldId id="325" r:id="rId14"/>
    <p:sldId id="324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51" autoAdjust="0"/>
    <p:restoredTop sz="94608" autoAdjust="0"/>
  </p:normalViewPr>
  <p:slideViewPr>
    <p:cSldViewPr snapToGrid="0">
      <p:cViewPr varScale="1">
        <p:scale>
          <a:sx n="90" d="100"/>
          <a:sy n="90" d="100"/>
        </p:scale>
        <p:origin x="15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handoutMaster" Target="handoutMasters/handoutMaster1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5CB77-2094-4EAF-9A3E-B5811BFCF7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4BF24-D171-4EB6-BFA4-A094CA0F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74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83F20-EC78-495F-967E-C90918581A98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93D78-0892-48FE-A39E-13F806D53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96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D9B1F0-E562-4ADC-AFCF-7688EA2BCC2A}" type="slidenum">
              <a:rPr lang="en-IE" altLang="ru-RU" smtClean="0"/>
              <a:pPr>
                <a:spcBef>
                  <a:spcPct val="0"/>
                </a:spcBef>
              </a:pPr>
              <a:t>1</a:t>
            </a:fld>
            <a:endParaRPr lang="en-IE" altLang="ru-RU"/>
          </a:p>
        </p:txBody>
      </p:sp>
    </p:spTree>
    <p:extLst>
      <p:ext uri="{BB962C8B-B14F-4D97-AF65-F5344CB8AC3E}">
        <p14:creationId xmlns:p14="http://schemas.microsoft.com/office/powerpoint/2010/main" val="2135856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BC92B5-5F0E-438A-9B43-CBCC474425DC}" type="slidenum">
              <a:rPr lang="en-IE" altLang="ru-RU" smtClean="0"/>
              <a:pPr>
                <a:spcBef>
                  <a:spcPct val="0"/>
                </a:spcBef>
              </a:pPr>
              <a:t>10</a:t>
            </a:fld>
            <a:endParaRPr lang="en-IE" altLang="ru-RU"/>
          </a:p>
        </p:txBody>
      </p:sp>
    </p:spTree>
    <p:extLst>
      <p:ext uri="{BB962C8B-B14F-4D97-AF65-F5344CB8AC3E}">
        <p14:creationId xmlns:p14="http://schemas.microsoft.com/office/powerpoint/2010/main" val="687613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BC92B5-5F0E-438A-9B43-CBCC474425DC}" type="slidenum">
              <a:rPr lang="en-IE" altLang="ru-RU" smtClean="0"/>
              <a:pPr>
                <a:spcBef>
                  <a:spcPct val="0"/>
                </a:spcBef>
              </a:pPr>
              <a:t>11</a:t>
            </a:fld>
            <a:endParaRPr lang="en-IE" altLang="ru-RU"/>
          </a:p>
        </p:txBody>
      </p:sp>
    </p:spTree>
    <p:extLst>
      <p:ext uri="{BB962C8B-B14F-4D97-AF65-F5344CB8AC3E}">
        <p14:creationId xmlns:p14="http://schemas.microsoft.com/office/powerpoint/2010/main" val="899377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BC92B5-5F0E-438A-9B43-CBCC474425DC}" type="slidenum">
              <a:rPr lang="en-IE" altLang="ru-RU" smtClean="0"/>
              <a:pPr>
                <a:spcBef>
                  <a:spcPct val="0"/>
                </a:spcBef>
              </a:pPr>
              <a:t>13</a:t>
            </a:fld>
            <a:endParaRPr lang="en-IE" altLang="ru-RU"/>
          </a:p>
        </p:txBody>
      </p:sp>
    </p:spTree>
    <p:extLst>
      <p:ext uri="{BB962C8B-B14F-4D97-AF65-F5344CB8AC3E}">
        <p14:creationId xmlns:p14="http://schemas.microsoft.com/office/powerpoint/2010/main" val="2070723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BC92B5-5F0E-438A-9B43-CBCC474425DC}" type="slidenum">
              <a:rPr lang="en-IE" altLang="ru-RU" smtClean="0"/>
              <a:pPr>
                <a:spcBef>
                  <a:spcPct val="0"/>
                </a:spcBef>
              </a:pPr>
              <a:t>14</a:t>
            </a:fld>
            <a:endParaRPr lang="en-IE" altLang="ru-RU"/>
          </a:p>
        </p:txBody>
      </p:sp>
    </p:spTree>
    <p:extLst>
      <p:ext uri="{BB962C8B-B14F-4D97-AF65-F5344CB8AC3E}">
        <p14:creationId xmlns:p14="http://schemas.microsoft.com/office/powerpoint/2010/main" val="83476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912C46-CB6A-407C-846F-69FA6B2A76D6}" type="slidenum">
              <a:rPr lang="en-IE" altLang="ru-RU" smtClean="0"/>
              <a:pPr>
                <a:spcBef>
                  <a:spcPct val="0"/>
                </a:spcBef>
              </a:pPr>
              <a:t>2</a:t>
            </a:fld>
            <a:endParaRPr lang="en-IE" altLang="ru-RU"/>
          </a:p>
        </p:txBody>
      </p:sp>
    </p:spTree>
    <p:extLst>
      <p:ext uri="{BB962C8B-B14F-4D97-AF65-F5344CB8AC3E}">
        <p14:creationId xmlns:p14="http://schemas.microsoft.com/office/powerpoint/2010/main" val="277210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4447BE-5420-43AA-9894-22E9701C0918}" type="slidenum">
              <a:rPr lang="en-IE" altLang="ru-RU" smtClean="0"/>
              <a:pPr>
                <a:spcBef>
                  <a:spcPct val="0"/>
                </a:spcBef>
              </a:pPr>
              <a:t>3</a:t>
            </a:fld>
            <a:endParaRPr lang="en-IE" altLang="ru-RU"/>
          </a:p>
        </p:txBody>
      </p:sp>
    </p:spTree>
    <p:extLst>
      <p:ext uri="{BB962C8B-B14F-4D97-AF65-F5344CB8AC3E}">
        <p14:creationId xmlns:p14="http://schemas.microsoft.com/office/powerpoint/2010/main" val="93400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4447BE-5420-43AA-9894-22E9701C0918}" type="slidenum">
              <a:rPr lang="en-IE" altLang="ru-RU" smtClean="0"/>
              <a:pPr>
                <a:spcBef>
                  <a:spcPct val="0"/>
                </a:spcBef>
              </a:pPr>
              <a:t>4</a:t>
            </a:fld>
            <a:endParaRPr lang="en-IE" altLang="ru-RU"/>
          </a:p>
        </p:txBody>
      </p:sp>
    </p:spTree>
    <p:extLst>
      <p:ext uri="{BB962C8B-B14F-4D97-AF65-F5344CB8AC3E}">
        <p14:creationId xmlns:p14="http://schemas.microsoft.com/office/powerpoint/2010/main" val="4098276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BC92B5-5F0E-438A-9B43-CBCC474425DC}" type="slidenum">
              <a:rPr lang="en-IE" altLang="ru-RU" smtClean="0"/>
              <a:pPr>
                <a:spcBef>
                  <a:spcPct val="0"/>
                </a:spcBef>
              </a:pPr>
              <a:t>5</a:t>
            </a:fld>
            <a:endParaRPr lang="en-IE" altLang="ru-RU"/>
          </a:p>
        </p:txBody>
      </p:sp>
    </p:spTree>
    <p:extLst>
      <p:ext uri="{BB962C8B-B14F-4D97-AF65-F5344CB8AC3E}">
        <p14:creationId xmlns:p14="http://schemas.microsoft.com/office/powerpoint/2010/main" val="2839082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BC92B5-5F0E-438A-9B43-CBCC474425DC}" type="slidenum">
              <a:rPr lang="en-IE" altLang="ru-RU" smtClean="0"/>
              <a:pPr>
                <a:spcBef>
                  <a:spcPct val="0"/>
                </a:spcBef>
              </a:pPr>
              <a:t>6</a:t>
            </a:fld>
            <a:endParaRPr lang="en-IE" altLang="ru-RU"/>
          </a:p>
        </p:txBody>
      </p:sp>
    </p:spTree>
    <p:extLst>
      <p:ext uri="{BB962C8B-B14F-4D97-AF65-F5344CB8AC3E}">
        <p14:creationId xmlns:p14="http://schemas.microsoft.com/office/powerpoint/2010/main" val="2896638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BC92B5-5F0E-438A-9B43-CBCC474425DC}" type="slidenum">
              <a:rPr lang="en-IE" altLang="ru-RU" smtClean="0"/>
              <a:pPr>
                <a:spcBef>
                  <a:spcPct val="0"/>
                </a:spcBef>
              </a:pPr>
              <a:t>7</a:t>
            </a:fld>
            <a:endParaRPr lang="en-IE" altLang="ru-RU"/>
          </a:p>
        </p:txBody>
      </p:sp>
    </p:spTree>
    <p:extLst>
      <p:ext uri="{BB962C8B-B14F-4D97-AF65-F5344CB8AC3E}">
        <p14:creationId xmlns:p14="http://schemas.microsoft.com/office/powerpoint/2010/main" val="2979382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BC92B5-5F0E-438A-9B43-CBCC474425DC}" type="slidenum">
              <a:rPr lang="en-IE" altLang="ru-RU" smtClean="0"/>
              <a:pPr>
                <a:spcBef>
                  <a:spcPct val="0"/>
                </a:spcBef>
              </a:pPr>
              <a:t>8</a:t>
            </a:fld>
            <a:endParaRPr lang="en-IE" altLang="ru-RU"/>
          </a:p>
        </p:txBody>
      </p:sp>
    </p:spTree>
    <p:extLst>
      <p:ext uri="{BB962C8B-B14F-4D97-AF65-F5344CB8AC3E}">
        <p14:creationId xmlns:p14="http://schemas.microsoft.com/office/powerpoint/2010/main" val="2703053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BC92B5-5F0E-438A-9B43-CBCC474425DC}" type="slidenum">
              <a:rPr lang="en-IE" altLang="ru-RU" smtClean="0"/>
              <a:pPr>
                <a:spcBef>
                  <a:spcPct val="0"/>
                </a:spcBef>
              </a:pPr>
              <a:t>9</a:t>
            </a:fld>
            <a:endParaRPr lang="en-IE" altLang="ru-RU"/>
          </a:p>
        </p:txBody>
      </p:sp>
    </p:spTree>
    <p:extLst>
      <p:ext uri="{BB962C8B-B14F-4D97-AF65-F5344CB8AC3E}">
        <p14:creationId xmlns:p14="http://schemas.microsoft.com/office/powerpoint/2010/main" val="185535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CB2E-1E0D-4CD8-BB9E-A9117799C279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384F-AAE0-466C-A8D6-EFBBE2F3E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1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CB2E-1E0D-4CD8-BB9E-A9117799C279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384F-AAE0-466C-A8D6-EFBBE2F3E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3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CB2E-1E0D-4CD8-BB9E-A9117799C279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384F-AAE0-466C-A8D6-EFBBE2F3E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97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CB2E-1E0D-4CD8-BB9E-A9117799C279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384F-AAE0-466C-A8D6-EFBBE2F3E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59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CB2E-1E0D-4CD8-BB9E-A9117799C279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384F-AAE0-466C-A8D6-EFBBE2F3E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17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CB2E-1E0D-4CD8-BB9E-A9117799C279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384F-AAE0-466C-A8D6-EFBBE2F3E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50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CB2E-1E0D-4CD8-BB9E-A9117799C279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384F-AAE0-466C-A8D6-EFBBE2F3E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17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CB2E-1E0D-4CD8-BB9E-A9117799C279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384F-AAE0-466C-A8D6-EFBBE2F3E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05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CB2E-1E0D-4CD8-BB9E-A9117799C279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384F-AAE0-466C-A8D6-EFBBE2F3E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3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CB2E-1E0D-4CD8-BB9E-A9117799C279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384F-AAE0-466C-A8D6-EFBBE2F3E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22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CB2E-1E0D-4CD8-BB9E-A9117799C279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384F-AAE0-466C-A8D6-EFBBE2F3E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9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FCB2E-1E0D-4CD8-BB9E-A9117799C279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384F-AAE0-466C-A8D6-EFBBE2F3E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6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5" Type="http://schemas.openxmlformats.org/officeDocument/2006/relationships/hyperlink" Target="mailto:kokorinao@gmail.com" TargetMode="Externa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fccc.int/sites/default/files/resource/cma5_auv_10e_NCQG.pdf" TargetMode="External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unfccc.int/topics/adaptation-and-resilience/workstreams/the-nairobi-work-programme-unfccc-knowledge-to-action-hub-on-adaptation-and-resilience" TargetMode="Externa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png" /><Relationship Id="rId5" Type="http://schemas.openxmlformats.org/officeDocument/2006/relationships/hyperlink" Target="mailto:kokorinao@gmail.com" TargetMode="External" /><Relationship Id="rId4" Type="http://schemas.openxmlformats.org/officeDocument/2006/relationships/image" Target="../media/image7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champions.unfccc.int/over-150-nsas-sign-cta-calling-for-transformation-of-food-systems-for-people-nature-and-climate/" TargetMode="External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www.edf.org/article/global-food-companies-join-edf-for-groundbreaking-step-on-dairy-methane" TargetMode="Externa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p.org/" TargetMode="Externa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://www.unep.org/" TargetMode="Externa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149" y="1065402"/>
            <a:ext cx="9358027" cy="5718354"/>
          </a:xfrm>
          <a:prstGeom prst="rect">
            <a:avLst/>
          </a:prstGeom>
        </p:spPr>
      </p:pic>
      <p:sp>
        <p:nvSpPr>
          <p:cNvPr id="45059" name="Shape 518"/>
          <p:cNvSpPr txBox="1">
            <a:spLocks noChangeArrowheads="1"/>
          </p:cNvSpPr>
          <p:nvPr/>
        </p:nvSpPr>
        <p:spPr bwMode="auto">
          <a:xfrm>
            <a:off x="2761718" y="1248852"/>
            <a:ext cx="7640632" cy="1139122"/>
          </a:xfrm>
          <a:prstGeom prst="rect">
            <a:avLst/>
          </a:prstGeom>
          <a:solidFill>
            <a:srgbClr val="00728F">
              <a:alpha val="89000"/>
            </a:srgbClr>
          </a:solidFill>
          <a:ln>
            <a:noFill/>
          </a:ln>
        </p:spPr>
        <p:txBody>
          <a:bodyPr lIns="68569" tIns="34275" rIns="68569" bIns="3427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60000"/>
              </a:lnSpc>
              <a:buClr>
                <a:srgbClr val="FFFFFF"/>
              </a:buClr>
            </a:pPr>
            <a:endParaRPr lang="ru-RU" altLang="ru-RU" sz="15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5060" name="TextBox 14"/>
          <p:cNvSpPr txBox="1">
            <a:spLocks noChangeArrowheads="1"/>
          </p:cNvSpPr>
          <p:nvPr/>
        </p:nvSpPr>
        <p:spPr bwMode="auto">
          <a:xfrm>
            <a:off x="2761718" y="1215234"/>
            <a:ext cx="783357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FFFF00"/>
                </a:solidFill>
              </a:rPr>
              <a:t>Краткий обзор результатов СОР 28</a:t>
            </a:r>
            <a:br>
              <a:rPr lang="ru-RU" altLang="ru-RU" sz="2800" b="1" dirty="0">
                <a:solidFill>
                  <a:srgbClr val="FFFF00"/>
                </a:solidFill>
              </a:rPr>
            </a:br>
            <a:r>
              <a:rPr lang="ru-RU" altLang="ru-RU" sz="2000" b="1" dirty="0">
                <a:solidFill>
                  <a:srgbClr val="FFFF00"/>
                </a:solidFill>
              </a:rPr>
              <a:t>(рабочее обсуждение, экологический пресс-клуб, </a:t>
            </a:r>
            <a:br>
              <a:rPr lang="ru-RU" altLang="ru-RU" sz="2000" b="1" dirty="0">
                <a:solidFill>
                  <a:srgbClr val="FFFF00"/>
                </a:solidFill>
              </a:rPr>
            </a:br>
            <a:r>
              <a:rPr lang="ru-RU" altLang="ru-RU" sz="2000" b="1" dirty="0">
                <a:solidFill>
                  <a:srgbClr val="FFFF00"/>
                </a:solidFill>
              </a:rPr>
              <a:t>Санкт – Петербург, </a:t>
            </a:r>
            <a:r>
              <a:rPr lang="en-US" altLang="ru-RU" sz="2000" b="1" dirty="0">
                <a:solidFill>
                  <a:srgbClr val="FFFF00"/>
                </a:solidFill>
              </a:rPr>
              <a:t>27</a:t>
            </a:r>
            <a:r>
              <a:rPr lang="ru-RU" altLang="ru-RU" sz="2000" b="1" dirty="0">
                <a:solidFill>
                  <a:srgbClr val="FFFF00"/>
                </a:solidFill>
              </a:rPr>
              <a:t> декабря 2023 г.)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 rot="5400000">
            <a:off x="11224577" y="5816333"/>
            <a:ext cx="16886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000" dirty="0"/>
              <a:t>©</a:t>
            </a:r>
            <a:r>
              <a:rPr lang="ru-RU" altLang="ru-RU" sz="1000" dirty="0"/>
              <a:t> Алексей Кокорин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712" y="185900"/>
            <a:ext cx="6011177" cy="634039"/>
          </a:xfrm>
          <a:prstGeom prst="rect">
            <a:avLst/>
          </a:prstGeom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91440" y="5095131"/>
            <a:ext cx="24031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Алексей Кокорин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Консультант РЭЦ ЦА</a:t>
            </a:r>
            <a:br>
              <a:rPr lang="ru-RU" altLang="ru-RU" sz="1600" b="1" dirty="0"/>
            </a:br>
            <a:r>
              <a:rPr lang="en-US" altLang="ru-RU" sz="1600" b="1" dirty="0">
                <a:solidFill>
                  <a:srgbClr val="3E03FB"/>
                </a:solidFill>
              </a:rPr>
              <a:t>+7 916 9774620 (WhatsApp)     </a:t>
            </a:r>
            <a:r>
              <a:rPr lang="en-US" altLang="ru-RU" sz="1600" b="1" dirty="0">
                <a:hlinkClick r:id="rId5"/>
              </a:rPr>
              <a:t>kokorinao@gmail.com</a:t>
            </a:r>
            <a:endParaRPr lang="ru-RU" alt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65575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78A4F2-AE0B-43D7-8DB1-544275116B95}" type="datetime3">
              <a:rPr lang="en-IE" altLang="ru-RU" smtClean="0">
                <a:solidFill>
                  <a:schemeClr val="bg1"/>
                </a:solidFill>
              </a:rPr>
              <a:pPr/>
              <a:t>28 December 2023</a:t>
            </a:fld>
            <a:r>
              <a:rPr lang="en-IE" altLang="ru-RU">
                <a:solidFill>
                  <a:schemeClr val="bg1"/>
                </a:solidFill>
              </a:rPr>
              <a:t> - </a:t>
            </a:r>
            <a:fld id="{D061E59B-5692-4188-A1A4-F2842BDF7D84}" type="slidenum">
              <a:rPr lang="en-IE" altLang="ru-RU" smtClean="0">
                <a:solidFill>
                  <a:schemeClr val="bg1"/>
                </a:solidFill>
              </a:rPr>
              <a:pPr/>
              <a:t>10</a:t>
            </a:fld>
            <a:endParaRPr lang="en-IE" altLang="ru-RU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910500" y="187019"/>
            <a:ext cx="10613842" cy="5694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Нефтегазовые компании и атомная энергия</a:t>
            </a:r>
            <a:endParaRPr lang="en-US" altLang="ru-RU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35206" y="941809"/>
            <a:ext cx="11856794" cy="557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+mn-lt"/>
              </a:rPr>
              <a:t>Oil &amp; Gas Decarbonization Charter</a:t>
            </a:r>
            <a:r>
              <a:rPr lang="ru-RU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~50 </a:t>
            </a:r>
            <a:r>
              <a:rPr lang="ru-RU" sz="2000" b="1" dirty="0">
                <a:latin typeface="+mn-lt"/>
              </a:rPr>
              <a:t>нефтегазовых компаний </a:t>
            </a:r>
            <a:r>
              <a:rPr lang="ru-RU" sz="2000" dirty="0">
                <a:latin typeface="+mn-lt"/>
              </a:rPr>
              <a:t>(не в обычном формате декларации, так как нет доноров и получателей), призвана показать позитивное отношение нефтегазовых компаний к мерам по снижению выбросов парниковых газов. Обещают к 2050 году достичь нулевых нетто-выбросов СО</a:t>
            </a:r>
            <a:r>
              <a:rPr lang="ru-RU" sz="2000" baseline="-25000" dirty="0">
                <a:latin typeface="+mn-lt"/>
              </a:rPr>
              <a:t>2</a:t>
            </a:r>
            <a:r>
              <a:rPr lang="ru-RU" sz="2000" dirty="0">
                <a:latin typeface="+mn-lt"/>
              </a:rPr>
              <a:t> (прямых на их объектах, а также косвенных энергетических – закупленной электроэнергии и тепла</a:t>
            </a:r>
            <a:r>
              <a:rPr lang="en-US" sz="2000" dirty="0">
                <a:latin typeface="+mn-lt"/>
              </a:rPr>
              <a:t>/</a:t>
            </a:r>
            <a:r>
              <a:rPr lang="ru-RU" sz="2000" dirty="0">
                <a:latin typeface="+mn-lt"/>
              </a:rPr>
              <a:t>холода). Нетто означает, что возможны компенсационные меры (посадка лесов и т.п.). На СОР28 подчеркивалось, что </a:t>
            </a:r>
            <a:r>
              <a:rPr lang="ru-RU" sz="2000" b="1" dirty="0">
                <a:latin typeface="+mn-lt"/>
              </a:rPr>
              <a:t>обещания на 2050 год менее значимы, чем реальные действия, которые делаются до 2030 года</a:t>
            </a:r>
            <a:r>
              <a:rPr lang="ru-RU" sz="2000" dirty="0">
                <a:latin typeface="+mn-lt"/>
              </a:rPr>
              <a:t>. Участие компаний Казахстана и Узбекистана, Лукойла.</a:t>
            </a:r>
          </a:p>
          <a:p>
            <a:endParaRPr lang="ru-RU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+mn-lt"/>
              </a:rPr>
              <a:t>Инициатива о росте </a:t>
            </a:r>
            <a:r>
              <a:rPr lang="ru-RU" sz="2000" b="1" dirty="0">
                <a:latin typeface="+mn-lt"/>
              </a:rPr>
              <a:t>атомной энергетики</a:t>
            </a:r>
            <a:r>
              <a:rPr lang="ru-RU" sz="2000" dirty="0">
                <a:latin typeface="+mn-lt"/>
              </a:rPr>
              <a:t> в 3 раза к 2050 году. На СОР28 подчеркивалось, что </a:t>
            </a:r>
            <a:r>
              <a:rPr lang="ru-RU" sz="2000" b="1" dirty="0">
                <a:latin typeface="+mn-lt"/>
              </a:rPr>
              <a:t>цель снизить в своих странах критику развития АЭС</a:t>
            </a:r>
            <a:r>
              <a:rPr lang="ru-RU" sz="2000" dirty="0">
                <a:latin typeface="+mn-lt"/>
              </a:rPr>
              <a:t>, как инициаторов (США, Франция, Великобритания) так и присоединившихся (Швеция, Финляндия и др.) - смещение мнения общественности об АЭС в позитивную сторону. Вторая цель – добиться, </a:t>
            </a:r>
            <a:r>
              <a:rPr lang="ru-RU" sz="2000" b="1" dirty="0">
                <a:latin typeface="+mn-lt"/>
              </a:rPr>
              <a:t>чтобы Всемирный банк</a:t>
            </a:r>
            <a:r>
              <a:rPr lang="ru-RU" sz="2000" dirty="0">
                <a:latin typeface="+mn-lt"/>
              </a:rPr>
              <a:t>, а в перспективе и другие </a:t>
            </a:r>
            <a:r>
              <a:rPr lang="en-US" sz="2000" b="1" dirty="0">
                <a:latin typeface="+mn-lt"/>
              </a:rPr>
              <a:t>MDB</a:t>
            </a:r>
            <a:r>
              <a:rPr lang="ru-RU" sz="2000" b="1" dirty="0">
                <a:latin typeface="+mn-lt"/>
              </a:rPr>
              <a:t> финансировали развитие атомной энергетики. </a:t>
            </a:r>
            <a:r>
              <a:rPr lang="ru-RU" sz="2000" dirty="0">
                <a:latin typeface="+mn-lt"/>
              </a:rPr>
              <a:t>Также вероятно отражает желание ряда малых стран получить АЭС «даром» (Армения, Гана, Монголия, Молдова, Ямайка,…). Индия, Китай, Россия, а также страны ЦА не участвуют.</a:t>
            </a:r>
            <a:r>
              <a:rPr lang="en-US" sz="2000" dirty="0">
                <a:latin typeface="+mn-lt"/>
              </a:rPr>
              <a:t>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Экономические расчеты Мирового энергетического агентства дают гораздо меньший рост атомной энергетики и примерно постоянную ее долю в глобальной генерации электроэнергии (если исходить из экономических, но не </a:t>
            </a:r>
            <a:r>
              <a:rPr lang="ru-RU" sz="2000">
                <a:latin typeface="+mn-lt"/>
              </a:rPr>
              <a:t>геополитических соображений)</a:t>
            </a:r>
            <a:endParaRPr lang="ru-RU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801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78A4F2-AE0B-43D7-8DB1-544275116B95}" type="datetime3">
              <a:rPr lang="en-IE" altLang="ru-RU" smtClean="0">
                <a:solidFill>
                  <a:schemeClr val="bg1"/>
                </a:solidFill>
              </a:rPr>
              <a:pPr/>
              <a:t>28 December 2023</a:t>
            </a:fld>
            <a:r>
              <a:rPr lang="en-IE" altLang="ru-RU">
                <a:solidFill>
                  <a:schemeClr val="bg1"/>
                </a:solidFill>
              </a:rPr>
              <a:t> - </a:t>
            </a:r>
            <a:fld id="{D061E59B-5692-4188-A1A4-F2842BDF7D84}" type="slidenum">
              <a:rPr lang="en-IE" altLang="ru-RU" smtClean="0">
                <a:solidFill>
                  <a:schemeClr val="bg1"/>
                </a:solidFill>
              </a:rPr>
              <a:pPr/>
              <a:t>11</a:t>
            </a:fld>
            <a:endParaRPr lang="en-IE" altLang="ru-RU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918888" y="123520"/>
            <a:ext cx="10613842" cy="5694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на 2024 г., будущих СОР 29, 30 и 31</a:t>
            </a:r>
            <a:endParaRPr lang="en-US" altLang="ru-RU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423824" y="760651"/>
            <a:ext cx="11603969" cy="59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  <a:latin typeface="+mn-lt"/>
              </a:rPr>
              <a:t>SB60, </a:t>
            </a:r>
            <a:r>
              <a:rPr lang="ru-RU" sz="2000" b="1" dirty="0">
                <a:solidFill>
                  <a:srgbClr val="0000CC"/>
                </a:solidFill>
                <a:latin typeface="+mn-lt"/>
              </a:rPr>
              <a:t>Германия, Бонн</a:t>
            </a:r>
            <a:r>
              <a:rPr lang="ru-RU" sz="2000" dirty="0">
                <a:solidFill>
                  <a:srgbClr val="0000CC"/>
                </a:solidFill>
                <a:latin typeface="+mn-lt"/>
              </a:rPr>
              <a:t>, </a:t>
            </a:r>
            <a:r>
              <a:rPr lang="ru-RU" sz="2000" dirty="0">
                <a:latin typeface="+mn-lt"/>
              </a:rPr>
              <a:t>июнь 2024 г.</a:t>
            </a:r>
            <a:br>
              <a:rPr lang="ru-RU" sz="2000" dirty="0">
                <a:latin typeface="+mn-lt"/>
              </a:rPr>
            </a:br>
            <a:r>
              <a:rPr lang="en-US" sz="2000" dirty="0">
                <a:latin typeface="+mn-lt"/>
              </a:rPr>
              <a:t>New collective quantified goal on climate finance</a:t>
            </a:r>
            <a:r>
              <a:rPr lang="ru-RU" sz="2000" dirty="0">
                <a:latin typeface="+mn-lt"/>
              </a:rPr>
              <a:t>, </a:t>
            </a:r>
            <a:r>
              <a:rPr lang="en-US" sz="2000" b="1" dirty="0">
                <a:latin typeface="+mn-lt"/>
              </a:rPr>
              <a:t>NCQG</a:t>
            </a:r>
            <a:r>
              <a:rPr lang="ru-RU" sz="2000" dirty="0">
                <a:latin typeface="+mn-lt"/>
              </a:rPr>
              <a:t>. Рабочая программа по </a:t>
            </a:r>
            <a:r>
              <a:rPr lang="en-US" sz="2000" dirty="0">
                <a:latin typeface="+mn-lt"/>
              </a:rPr>
              <a:t>NCQG</a:t>
            </a:r>
            <a:r>
              <a:rPr lang="ru-RU" sz="2000" dirty="0">
                <a:latin typeface="+mn-lt"/>
              </a:rPr>
              <a:t>, рабочие встречи экспертов и министров в течение 2024 г. </a:t>
            </a:r>
            <a:r>
              <a:rPr lang="en-US" sz="1600" dirty="0">
                <a:latin typeface="+mn-lt"/>
                <a:hlinkClick r:id="rId3"/>
              </a:rPr>
              <a:t>https://unfccc.int/sites/default/files/resource/cma5_auv_10e_NCQG.pdf</a:t>
            </a:r>
            <a:br>
              <a:rPr lang="ru-RU" sz="1600" dirty="0">
                <a:latin typeface="+mn-lt"/>
              </a:rPr>
            </a:br>
            <a:r>
              <a:rPr lang="en-US" sz="2000" b="1" dirty="0">
                <a:latin typeface="+mn-lt"/>
              </a:rPr>
              <a:t>Nairobi Work Program</a:t>
            </a:r>
            <a:r>
              <a:rPr lang="ru-RU" sz="2000" dirty="0">
                <a:latin typeface="+mn-lt"/>
              </a:rPr>
              <a:t>, впервые внимание горам и криосфере</a:t>
            </a:r>
            <a:r>
              <a:rPr lang="en-US" sz="2000" dirty="0">
                <a:latin typeface="+mn-lt"/>
              </a:rPr>
              <a:t> </a:t>
            </a:r>
            <a:r>
              <a:rPr lang="en-US" sz="1600" dirty="0">
                <a:latin typeface="+mn-lt"/>
                <a:hlinkClick r:id="rId4"/>
              </a:rPr>
              <a:t>https://unfccc.int/topics/adaptation-and-resilience/workstreams/the-nairobi-work-programme-unfccc-knowledge-to-action-hub-on-adaptation-and-resilience</a:t>
            </a:r>
            <a:endParaRPr lang="ru-RU" sz="1600" dirty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00CC"/>
                </a:solidFill>
                <a:latin typeface="+mn-lt"/>
              </a:rPr>
              <a:t>СОР 29, Азербайджан</a:t>
            </a:r>
            <a:r>
              <a:rPr lang="ru-RU" sz="2000" dirty="0">
                <a:solidFill>
                  <a:srgbClr val="0000CC"/>
                </a:solidFill>
                <a:latin typeface="+mn-lt"/>
              </a:rPr>
              <a:t>, </a:t>
            </a:r>
            <a:r>
              <a:rPr lang="ru-RU" sz="2000" dirty="0">
                <a:latin typeface="+mn-lt"/>
              </a:rPr>
              <a:t>Баку, 11-22 ноября 2024 г. </a:t>
            </a:r>
            <a:r>
              <a:rPr lang="ru-RU" sz="2000" b="1" dirty="0">
                <a:latin typeface="+mn-lt"/>
              </a:rPr>
              <a:t>В регионе </a:t>
            </a:r>
            <a:r>
              <a:rPr lang="en-US" sz="2000" b="1" dirty="0">
                <a:latin typeface="+mn-lt"/>
              </a:rPr>
              <a:t>CAN EECCA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Принятие </a:t>
            </a:r>
            <a:r>
              <a:rPr lang="en-US" sz="2000" b="1" dirty="0">
                <a:latin typeface="+mn-lt"/>
              </a:rPr>
              <a:t>NCQG</a:t>
            </a:r>
            <a:r>
              <a:rPr lang="ru-RU" sz="2000" dirty="0">
                <a:latin typeface="+mn-lt"/>
              </a:rPr>
              <a:t>, приоритеты, взносы стран </a:t>
            </a:r>
            <a:br>
              <a:rPr lang="en-US" sz="2000" dirty="0">
                <a:latin typeface="+mn-lt"/>
              </a:rPr>
            </a:br>
            <a:r>
              <a:rPr lang="ru-RU" sz="2000" dirty="0">
                <a:latin typeface="+mn-lt"/>
              </a:rPr>
              <a:t>Действия по </a:t>
            </a:r>
            <a:r>
              <a:rPr lang="en-US" sz="2000" dirty="0">
                <a:latin typeface="+mn-lt"/>
              </a:rPr>
              <a:t>GGA </a:t>
            </a:r>
            <a:r>
              <a:rPr lang="ru-RU" sz="2000" dirty="0">
                <a:latin typeface="+mn-lt"/>
              </a:rPr>
              <a:t>и </a:t>
            </a:r>
            <a:r>
              <a:rPr lang="en-US" sz="2000" dirty="0">
                <a:latin typeface="+mn-lt"/>
              </a:rPr>
              <a:t>GST</a:t>
            </a:r>
            <a:r>
              <a:rPr lang="ru-RU" sz="2000" dirty="0">
                <a:latin typeface="+mn-lt"/>
              </a:rPr>
              <a:t>.                 Решения по 6.2 и </a:t>
            </a:r>
            <a:r>
              <a:rPr lang="ru-RU" sz="2000" b="1" dirty="0">
                <a:latin typeface="+mn-lt"/>
              </a:rPr>
              <a:t>6.4 (избежание эмиссий и охрана природы)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Развитие международного партнерства </a:t>
            </a:r>
            <a:r>
              <a:rPr lang="ru-RU" sz="2000" dirty="0">
                <a:latin typeface="+mn-lt"/>
              </a:rPr>
              <a:t>(инициативы, фонды, компании, НПО), павильон ЦА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Работа </a:t>
            </a:r>
            <a:r>
              <a:rPr lang="en-US" sz="2000" dirty="0">
                <a:latin typeface="+mn-lt"/>
              </a:rPr>
              <a:t>GMT (</a:t>
            </a:r>
            <a:r>
              <a:rPr lang="ru-RU" sz="2000" dirty="0">
                <a:latin typeface="+mn-lt"/>
              </a:rPr>
              <a:t>Глобальное партнерство горных стран</a:t>
            </a:r>
            <a:r>
              <a:rPr lang="en-US" sz="2000" dirty="0">
                <a:latin typeface="+mn-lt"/>
              </a:rPr>
              <a:t>)</a:t>
            </a:r>
            <a:endParaRPr lang="ru-RU" sz="2000" dirty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00CC"/>
                </a:solidFill>
                <a:latin typeface="+mn-lt"/>
              </a:rPr>
              <a:t>СОР 30, Бразилия,</a:t>
            </a:r>
            <a:r>
              <a:rPr lang="ru-RU" sz="2000" dirty="0">
                <a:solidFill>
                  <a:srgbClr val="0000CC"/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Белен, 10-21 ноября 2025 г. «Природная конференция сторон»</a:t>
            </a:r>
            <a:br>
              <a:rPr lang="ru-RU" sz="2000" dirty="0">
                <a:latin typeface="+mn-lt"/>
              </a:rPr>
            </a:br>
            <a:r>
              <a:rPr lang="ru-RU" sz="2000" b="1" dirty="0">
                <a:latin typeface="+mn-lt"/>
              </a:rPr>
              <a:t>Продвижение финансовых механизмов в сохранение природы (без углеродных единиц)</a:t>
            </a:r>
            <a:br>
              <a:rPr lang="ru-RU" sz="2000" b="1" dirty="0">
                <a:latin typeface="+mn-lt"/>
              </a:rPr>
            </a:br>
            <a:r>
              <a:rPr lang="ru-RU" sz="2000" dirty="0">
                <a:latin typeface="+mn-lt"/>
              </a:rPr>
              <a:t>Особое внимание к тропическим лесам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Итоги действий по сельскому хозяйству и продовольствию</a:t>
            </a:r>
            <a:br>
              <a:rPr lang="ru-RU" sz="2000" dirty="0">
                <a:latin typeface="+mn-lt"/>
              </a:rPr>
            </a:br>
            <a:r>
              <a:rPr lang="ru-RU" sz="2000" b="1" dirty="0">
                <a:latin typeface="+mn-lt"/>
              </a:rPr>
              <a:t>Горы и криосфера</a:t>
            </a:r>
            <a:r>
              <a:rPr lang="ru-RU" sz="2000" dirty="0">
                <a:latin typeface="+mn-lt"/>
              </a:rPr>
              <a:t>, Год ледников – отражение в решениях и планах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00CC"/>
                </a:solidFill>
                <a:latin typeface="+mn-lt"/>
              </a:rPr>
              <a:t>СОР 31, Западная Европа или «иные страны» (Австралия)</a:t>
            </a:r>
            <a:r>
              <a:rPr lang="ru-RU" sz="2000" dirty="0">
                <a:solidFill>
                  <a:srgbClr val="0000CC"/>
                </a:solidFill>
                <a:latin typeface="+mn-lt"/>
              </a:rPr>
              <a:t>, </a:t>
            </a:r>
            <a:r>
              <a:rPr lang="ru-RU" sz="2000" dirty="0">
                <a:latin typeface="+mn-lt"/>
              </a:rPr>
              <a:t>9-20 ноября 2026 г. </a:t>
            </a:r>
            <a:br>
              <a:rPr lang="ru-RU" sz="2000" dirty="0">
                <a:latin typeface="+mn-lt"/>
              </a:rPr>
            </a:br>
            <a:r>
              <a:rPr lang="ru-RU" sz="2000" b="1" dirty="0">
                <a:latin typeface="+mn-lt"/>
              </a:rPr>
              <a:t>Усиление формулировок «начала конца ископаемого топлива» СОР 28</a:t>
            </a:r>
            <a:br>
              <a:rPr lang="ru-RU" sz="2000" b="1" dirty="0">
                <a:latin typeface="+mn-lt"/>
              </a:rPr>
            </a:br>
            <a:r>
              <a:rPr lang="ru-RU" sz="2000" dirty="0">
                <a:latin typeface="+mn-lt"/>
              </a:rPr>
              <a:t>……….</a:t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324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961" y="1104336"/>
            <a:ext cx="2906248" cy="38725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600" y="3640079"/>
            <a:ext cx="5883241" cy="29443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032" y="190611"/>
            <a:ext cx="6011177" cy="634039"/>
          </a:xfrm>
          <a:prstGeom prst="rect">
            <a:avLst/>
          </a:prstGeom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89013" y="5190956"/>
            <a:ext cx="30011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1600" b="1" dirty="0"/>
              <a:t>Алексей Кокорин</a:t>
            </a:r>
            <a:r>
              <a:rPr lang="en-US" altLang="ru-RU" sz="1600" b="1" dirty="0"/>
              <a:t> </a:t>
            </a:r>
            <a:br>
              <a:rPr lang="en-US" altLang="ru-RU" sz="1600" b="1" dirty="0"/>
            </a:br>
            <a:r>
              <a:rPr lang="ru-RU" altLang="ru-RU" sz="1600" b="1" dirty="0"/>
              <a:t>Консультант РЭЦ ЦА</a:t>
            </a:r>
            <a:br>
              <a:rPr lang="ru-RU" altLang="ru-RU" sz="1600" b="1" dirty="0"/>
            </a:br>
            <a:br>
              <a:rPr lang="ru-RU" altLang="ru-RU" sz="1600" b="1" dirty="0"/>
            </a:br>
            <a:r>
              <a:rPr lang="en-US" altLang="ru-RU" sz="1600" b="1" dirty="0">
                <a:solidFill>
                  <a:srgbClr val="3E03FB"/>
                </a:solidFill>
              </a:rPr>
              <a:t>+7 916 9774620 (WhatsApp)     </a:t>
            </a:r>
            <a:r>
              <a:rPr lang="en-US" altLang="ru-RU" sz="1600" b="1" dirty="0">
                <a:hlinkClick r:id="rId5"/>
              </a:rPr>
              <a:t>kokorinao@gmail.com</a:t>
            </a:r>
            <a:endParaRPr lang="ru-RU" altLang="ru-RU" sz="1600" b="1" dirty="0"/>
          </a:p>
        </p:txBody>
      </p:sp>
      <p:sp>
        <p:nvSpPr>
          <p:cNvPr id="10" name="object 18"/>
          <p:cNvSpPr txBox="1">
            <a:spLocks noGrp="1"/>
          </p:cNvSpPr>
          <p:nvPr>
            <p:ph type="title"/>
          </p:nvPr>
        </p:nvSpPr>
        <p:spPr bwMode="auto">
          <a:xfrm>
            <a:off x="633222" y="341430"/>
            <a:ext cx="4758469" cy="3323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2E19C9"/>
                </a:solidFill>
                <a:latin typeface="OpenSans-Light"/>
              </a:rPr>
              <a:t>Хорошего климата </a:t>
            </a:r>
            <a:r>
              <a:rPr lang="en-US" altLang="ru-RU" sz="2400" b="1" dirty="0">
                <a:solidFill>
                  <a:srgbClr val="2E19C9"/>
                </a:solidFill>
                <a:latin typeface="OpenSans-Light"/>
              </a:rPr>
              <a:t>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13" y="955526"/>
            <a:ext cx="6231999" cy="30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74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78A4F2-AE0B-43D7-8DB1-544275116B95}" type="datetime3">
              <a:rPr lang="en-IE" altLang="ru-RU" smtClean="0">
                <a:solidFill>
                  <a:schemeClr val="bg1"/>
                </a:solidFill>
              </a:rPr>
              <a:pPr/>
              <a:t>28 December 2023</a:t>
            </a:fld>
            <a:r>
              <a:rPr lang="en-IE" altLang="ru-RU">
                <a:solidFill>
                  <a:schemeClr val="bg1"/>
                </a:solidFill>
              </a:rPr>
              <a:t> - </a:t>
            </a:r>
            <a:fld id="{D061E59B-5692-4188-A1A4-F2842BDF7D84}" type="slidenum">
              <a:rPr lang="en-IE" altLang="ru-RU" smtClean="0">
                <a:solidFill>
                  <a:schemeClr val="bg1"/>
                </a:solidFill>
              </a:rPr>
              <a:pPr/>
              <a:t>13</a:t>
            </a:fld>
            <a:endParaRPr lang="en-IE" altLang="ru-RU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910500" y="187019"/>
            <a:ext cx="10613842" cy="5694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 – новый растущий приоритет</a:t>
            </a:r>
            <a:endParaRPr lang="en-US" altLang="ru-RU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450540" y="744264"/>
            <a:ext cx="11533761" cy="596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latin typeface="+mn-lt"/>
              </a:rPr>
              <a:t>Сельское хозяйство </a:t>
            </a:r>
            <a:r>
              <a:rPr lang="en-US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дает  </a:t>
            </a:r>
            <a:r>
              <a:rPr lang="en-US" sz="2000" b="1" dirty="0">
                <a:latin typeface="+mn-lt"/>
              </a:rPr>
              <a:t>~</a:t>
            </a:r>
            <a:r>
              <a:rPr lang="ru-RU" sz="2000" b="1" dirty="0">
                <a:latin typeface="+mn-lt"/>
              </a:rPr>
              <a:t>1</a:t>
            </a:r>
            <a:r>
              <a:rPr lang="en-US" sz="2000" b="1" dirty="0">
                <a:latin typeface="+mn-lt"/>
              </a:rPr>
              <a:t>/3 </a:t>
            </a:r>
            <a:r>
              <a:rPr lang="ru-RU" sz="2000" b="1" dirty="0">
                <a:latin typeface="+mn-lt"/>
              </a:rPr>
              <a:t>выбросов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(</a:t>
            </a:r>
            <a:r>
              <a:rPr lang="ru-RU" sz="2000" dirty="0">
                <a:latin typeface="+mn-lt"/>
              </a:rPr>
              <a:t>с учетом всей цепочки поставок и потребления, всей энергии и топлива</a:t>
            </a:r>
            <a:r>
              <a:rPr lang="en-US" sz="2000" dirty="0">
                <a:latin typeface="+mn-lt"/>
              </a:rPr>
              <a:t>)</a:t>
            </a:r>
            <a:r>
              <a:rPr lang="ru-RU" sz="2000" dirty="0">
                <a:latin typeface="+mn-lt"/>
              </a:rPr>
              <a:t>, 70</a:t>
            </a:r>
            <a:r>
              <a:rPr lang="en-US" sz="2000" dirty="0">
                <a:latin typeface="+mn-lt"/>
              </a:rPr>
              <a:t>% </a:t>
            </a:r>
            <a:r>
              <a:rPr lang="ru-RU" sz="2000" dirty="0">
                <a:latin typeface="+mn-lt"/>
              </a:rPr>
              <a:t>потребления воды, влияет на 80</a:t>
            </a:r>
            <a:r>
              <a:rPr lang="en-US" sz="2000" dirty="0">
                <a:latin typeface="+mn-lt"/>
              </a:rPr>
              <a:t>% </a:t>
            </a:r>
            <a:r>
              <a:rPr lang="ru-RU" sz="2000" dirty="0">
                <a:latin typeface="+mn-lt"/>
              </a:rPr>
              <a:t>потерей биоразнообразия.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latin typeface="+mn-lt"/>
              </a:rPr>
              <a:t>Впервые принята обширная </a:t>
            </a:r>
            <a:r>
              <a:rPr lang="en-US" sz="2000" b="1" dirty="0">
                <a:latin typeface="+mn-lt"/>
              </a:rPr>
              <a:t>“UAE Declaration </a:t>
            </a:r>
            <a:r>
              <a:rPr lang="en-US" sz="2000" dirty="0">
                <a:latin typeface="+mn-lt"/>
              </a:rPr>
              <a:t>on Sustainable Agriculture, Resilient Food Systems and Climate Action”</a:t>
            </a:r>
            <a:r>
              <a:rPr lang="ru-RU" sz="2000" dirty="0">
                <a:latin typeface="+mn-lt"/>
              </a:rPr>
              <a:t> – 135+ стран, есть крупные доноры. Почти все главные производители и потребители продовольствия (</a:t>
            </a:r>
            <a:r>
              <a:rPr lang="en-US" sz="2000" dirty="0">
                <a:latin typeface="+mn-lt"/>
              </a:rPr>
              <a:t>US</a:t>
            </a:r>
            <a:r>
              <a:rPr lang="ru-RU" sz="2000" dirty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China, UK</a:t>
            </a:r>
            <a:r>
              <a:rPr lang="ru-RU" sz="2000" dirty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Brazil</a:t>
            </a:r>
            <a:r>
              <a:rPr lang="ru-RU" sz="2000" dirty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EU</a:t>
            </a:r>
            <a:r>
              <a:rPr lang="ru-RU" sz="2000" dirty="0">
                <a:latin typeface="+mn-lt"/>
              </a:rPr>
              <a:t> …. </a:t>
            </a:r>
            <a:r>
              <a:rPr lang="en-US" sz="2000" dirty="0">
                <a:latin typeface="+mn-lt"/>
              </a:rPr>
              <a:t>) </a:t>
            </a:r>
            <a:r>
              <a:rPr lang="ru-RU" sz="2000" dirty="0">
                <a:latin typeface="+mn-lt"/>
              </a:rPr>
              <a:t>Фермеры, бизнес организации (</a:t>
            </a:r>
            <a:r>
              <a:rPr lang="en-US" sz="2000" dirty="0">
                <a:latin typeface="+mn-lt"/>
              </a:rPr>
              <a:t>WBCSD and SMEs</a:t>
            </a:r>
            <a:r>
              <a:rPr lang="ru-RU" sz="2000" dirty="0">
                <a:latin typeface="+mn-lt"/>
              </a:rPr>
              <a:t>), компании (</a:t>
            </a:r>
            <a:r>
              <a:rPr lang="en-US" sz="2000" dirty="0">
                <a:latin typeface="+mn-lt"/>
              </a:rPr>
              <a:t>Danone</a:t>
            </a:r>
            <a:r>
              <a:rPr lang="ru-RU" sz="2000" dirty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Unilever</a:t>
            </a:r>
            <a:r>
              <a:rPr lang="ru-RU" sz="2000" dirty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Nestl</a:t>
            </a:r>
            <a:r>
              <a:rPr lang="ru-RU" sz="2000" dirty="0">
                <a:latin typeface="+mn-lt"/>
              </a:rPr>
              <a:t>é … </a:t>
            </a:r>
            <a:r>
              <a:rPr lang="en-US" sz="2000" dirty="0">
                <a:latin typeface="+mn-lt"/>
              </a:rPr>
              <a:t>) </a:t>
            </a:r>
            <a:r>
              <a:rPr lang="en-US" sz="2000" dirty="0">
                <a:latin typeface="+mn-lt"/>
                <a:hlinkClick r:id="rId3"/>
              </a:rPr>
              <a:t>https://climatechampions.unfccc.int/over-150-nsas-sign-cta-calling-for-transformation-of-food-systems-for-people-nature-and-climate/</a:t>
            </a:r>
            <a:endParaRPr lang="en-US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latin typeface="+mn-lt"/>
              </a:rPr>
              <a:t>Метан в производстве молочных продуктов</a:t>
            </a:r>
            <a:r>
              <a:rPr lang="ru-RU" sz="2000" dirty="0">
                <a:latin typeface="+mn-lt"/>
              </a:rPr>
              <a:t>, организатор </a:t>
            </a:r>
            <a:r>
              <a:rPr lang="en-US" sz="2000" dirty="0">
                <a:latin typeface="+mn-lt"/>
              </a:rPr>
              <a:t>EDF</a:t>
            </a:r>
            <a:r>
              <a:rPr lang="ru-RU" sz="2000" dirty="0">
                <a:latin typeface="+mn-lt"/>
              </a:rPr>
              <a:t> (</a:t>
            </a:r>
            <a:r>
              <a:rPr lang="en-US" sz="2000" dirty="0">
                <a:latin typeface="+mn-lt"/>
              </a:rPr>
              <a:t>Bel Group, Danone, General Mills, Kraft Heinz, Lactalis</a:t>
            </a:r>
            <a:r>
              <a:rPr lang="ru-RU" sz="2000" dirty="0">
                <a:latin typeface="+mn-lt"/>
              </a:rPr>
              <a:t>, …</a:t>
            </a:r>
            <a:r>
              <a:rPr lang="en-US" sz="2000" dirty="0">
                <a:latin typeface="+mn-lt"/>
              </a:rPr>
              <a:t> )</a:t>
            </a:r>
            <a:r>
              <a:rPr lang="ru-RU" sz="2000" dirty="0">
                <a:latin typeface="+mn-lt"/>
              </a:rPr>
              <a:t>,уже имеется 1 млрд. долл. </a:t>
            </a:r>
            <a:r>
              <a:rPr lang="en-US" sz="2000" u="sng" dirty="0">
                <a:latin typeface="+mn-lt"/>
                <a:hlinkClick r:id="rId4"/>
              </a:rPr>
              <a:t>https://www.edf.org/article/global-food-companies-join-edf-for-groundbreaking-step-on-dairy-methane</a:t>
            </a:r>
            <a:endParaRPr lang="ru-RU" sz="2000" u="sng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latin typeface="+mn-lt"/>
              </a:rPr>
              <a:t>СОР30 – будут подводиться итоги</a:t>
            </a:r>
            <a:r>
              <a:rPr lang="ru-RU" sz="2000" dirty="0">
                <a:latin typeface="+mn-lt"/>
              </a:rPr>
              <a:t>, что все заинтересованные стороны сделали за 2 года и запланировали на будущее, в частности, </a:t>
            </a:r>
            <a:r>
              <a:rPr lang="ru-RU" sz="2000" b="1" dirty="0">
                <a:latin typeface="+mn-lt"/>
              </a:rPr>
              <a:t>для природы и людей</a:t>
            </a:r>
            <a:r>
              <a:rPr lang="ru-RU" sz="2000" dirty="0">
                <a:latin typeface="+mn-lt"/>
              </a:rPr>
              <a:t>. Также на СОР28 </a:t>
            </a:r>
            <a:r>
              <a:rPr lang="en-US" sz="2000" dirty="0">
                <a:latin typeface="+mn-lt"/>
              </a:rPr>
              <a:t>Joint Statement on Climate, Nature and People CBD </a:t>
            </a:r>
            <a:r>
              <a:rPr lang="ru-RU" sz="2000" dirty="0">
                <a:latin typeface="+mn-lt"/>
              </a:rPr>
              <a:t>и </a:t>
            </a:r>
            <a:r>
              <a:rPr lang="en-US" sz="2000" dirty="0">
                <a:latin typeface="+mn-lt"/>
              </a:rPr>
              <a:t>UNFCCC (</a:t>
            </a:r>
            <a:r>
              <a:rPr lang="ru-RU" sz="2000" dirty="0">
                <a:latin typeface="+mn-lt"/>
              </a:rPr>
              <a:t>не декларация, без системы доноров и получателей</a:t>
            </a:r>
            <a:r>
              <a:rPr lang="en-US" sz="2000" dirty="0">
                <a:latin typeface="+mn-lt"/>
              </a:rPr>
              <a:t>)</a:t>
            </a:r>
            <a:endParaRPr lang="ru-RU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+mn-lt"/>
              </a:rPr>
              <a:t>Слабое отражение сельского хозяйства в документах СОР28, в частности, по </a:t>
            </a:r>
            <a:r>
              <a:rPr lang="en-US" sz="2000" dirty="0">
                <a:latin typeface="+mn-lt"/>
              </a:rPr>
              <a:t>GST</a:t>
            </a:r>
            <a:r>
              <a:rPr lang="ru-RU" sz="2000" dirty="0">
                <a:latin typeface="+mn-lt"/>
              </a:rPr>
              <a:t>. Вопрос времени, обычная инерция РКИК. </a:t>
            </a:r>
            <a:r>
              <a:rPr lang="ru-RU" sz="2000" b="1" dirty="0">
                <a:latin typeface="+mn-lt"/>
              </a:rPr>
              <a:t>Главное, что есть реальные действия</a:t>
            </a:r>
            <a:r>
              <a:rPr lang="ru-RU" sz="2000" dirty="0">
                <a:latin typeface="+mn-lt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8206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78A4F2-AE0B-43D7-8DB1-544275116B95}" type="datetime3">
              <a:rPr lang="en-IE" altLang="ru-RU" smtClean="0">
                <a:solidFill>
                  <a:schemeClr val="bg1"/>
                </a:solidFill>
              </a:rPr>
              <a:pPr/>
              <a:t>28 December 2023</a:t>
            </a:fld>
            <a:r>
              <a:rPr lang="en-IE" altLang="ru-RU">
                <a:solidFill>
                  <a:schemeClr val="bg1"/>
                </a:solidFill>
              </a:rPr>
              <a:t> - </a:t>
            </a:r>
            <a:fld id="{D061E59B-5692-4188-A1A4-F2842BDF7D84}" type="slidenum">
              <a:rPr lang="en-IE" altLang="ru-RU" smtClean="0">
                <a:solidFill>
                  <a:schemeClr val="bg1"/>
                </a:solidFill>
              </a:rPr>
              <a:pPr/>
              <a:t>14</a:t>
            </a:fld>
            <a:endParaRPr lang="en-IE" altLang="ru-RU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1037614" y="237819"/>
            <a:ext cx="10074695" cy="4296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Китая и США, метановая инициатива</a:t>
            </a:r>
            <a:endParaRPr lang="en-US" altLang="ru-RU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31670" y="1302380"/>
            <a:ext cx="11533761" cy="40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latin typeface="+mn-lt"/>
              </a:rPr>
              <a:t>Китай и США </a:t>
            </a:r>
            <a:r>
              <a:rPr lang="ru-RU" sz="2000" dirty="0">
                <a:latin typeface="+mn-lt"/>
              </a:rPr>
              <a:t>(40% мировых выбросов) подтвердили, что </a:t>
            </a:r>
            <a:r>
              <a:rPr lang="ru-RU" sz="2000" b="1" dirty="0">
                <a:latin typeface="+mn-lt"/>
              </a:rPr>
              <a:t>они едины в проблеме климата</a:t>
            </a:r>
            <a:r>
              <a:rPr lang="ru-RU" sz="2000" dirty="0">
                <a:latin typeface="+mn-lt"/>
              </a:rPr>
              <a:t>.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Каждый выполняет свои планы.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Новые дополнительные акценты - метан и другие газы, отличные от СО</a:t>
            </a:r>
            <a:r>
              <a:rPr lang="ru-RU" sz="2000" baseline="-25000" dirty="0">
                <a:latin typeface="+mn-lt"/>
              </a:rPr>
              <a:t>2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К 2030 году 5 проектов сотрудничества по </a:t>
            </a:r>
            <a:r>
              <a:rPr lang="en-US" sz="2000" dirty="0">
                <a:latin typeface="+mn-lt"/>
              </a:rPr>
              <a:t>Carbon Capture Use and Storage</a:t>
            </a:r>
            <a:r>
              <a:rPr lang="ru-RU" sz="2000" dirty="0">
                <a:latin typeface="+mn-lt"/>
              </a:rPr>
              <a:t>. Очень спорный тренд – овладеть технологиями заранее или имитировать, что будет топливо без СО</a:t>
            </a:r>
            <a:r>
              <a:rPr lang="ru-RU" sz="2000" baseline="-25000" dirty="0">
                <a:latin typeface="+mn-lt"/>
              </a:rPr>
              <a:t>2</a:t>
            </a:r>
            <a:r>
              <a:rPr lang="ru-RU" sz="2000" dirty="0">
                <a:latin typeface="+mn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+mn-lt"/>
              </a:rPr>
              <a:t>В свете сложностей со снижением выбросов энергетики (75% вклада в глобальные выбросы), </a:t>
            </a:r>
            <a:r>
              <a:rPr lang="ru-RU" sz="2000" b="1" dirty="0">
                <a:latin typeface="+mn-lt"/>
              </a:rPr>
              <a:t>большее внимание уделяется метану и иным парниковым газам, кроме СО2</a:t>
            </a:r>
            <a:r>
              <a:rPr lang="ru-RU" sz="2000" dirty="0">
                <a:latin typeface="+mn-lt"/>
              </a:rPr>
              <a:t>, а также неэнергетическим эмиссиям СО</a:t>
            </a:r>
            <a:r>
              <a:rPr lang="ru-RU" sz="2000" baseline="-25000" dirty="0">
                <a:latin typeface="+mn-lt"/>
              </a:rPr>
              <a:t>2</a:t>
            </a:r>
            <a:r>
              <a:rPr lang="ru-RU" sz="2000" dirty="0">
                <a:latin typeface="+mn-lt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latin typeface="+mn-lt"/>
              </a:rPr>
              <a:t>Метановая инициатива</a:t>
            </a:r>
            <a:r>
              <a:rPr lang="ru-RU" sz="2000" dirty="0">
                <a:latin typeface="+mn-lt"/>
              </a:rPr>
              <a:t>, финансируемая США и ОАЭ</a:t>
            </a:r>
            <a:r>
              <a:rPr lang="en-US" sz="2000" dirty="0">
                <a:latin typeface="+mn-lt"/>
              </a:rPr>
              <a:t>: </a:t>
            </a:r>
            <a:r>
              <a:rPr lang="ru-RU" sz="2000" dirty="0">
                <a:latin typeface="+mn-lt"/>
              </a:rPr>
              <a:t>поддержка стран в мониторинге и снижении эмиссий метана, прежде всего, в нефтегазовом секторе. Участие «газовых» стран ЦА.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latin typeface="+mn-lt"/>
            </a:endParaRPr>
          </a:p>
          <a:p>
            <a:endParaRPr lang="ru-RU" sz="2000" dirty="0">
              <a:latin typeface="+mn-lt"/>
            </a:endParaRPr>
          </a:p>
          <a:p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62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6765925" y="1412875"/>
            <a:ext cx="1878013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ru-RU" b="1" dirty="0"/>
              <a:t>COP</a:t>
            </a:r>
            <a:r>
              <a:rPr lang="ru-RU" altLang="ru-RU" b="1" dirty="0"/>
              <a:t>-26 </a:t>
            </a:r>
            <a:r>
              <a:rPr lang="en-US" altLang="ru-RU" b="1" dirty="0"/>
              <a:t>Glasgow</a:t>
            </a:r>
            <a:endParaRPr lang="ru-RU" altLang="ru-RU" b="1" dirty="0"/>
          </a:p>
          <a:p>
            <a:pPr algn="ctr">
              <a:defRPr/>
            </a:pPr>
            <a:r>
              <a:rPr lang="ru-RU" altLang="ru-RU" b="1" dirty="0"/>
              <a:t>2021</a:t>
            </a:r>
            <a:r>
              <a:rPr lang="en-US" altLang="ru-RU" b="1" dirty="0"/>
              <a:t>:</a:t>
            </a:r>
            <a:br>
              <a:rPr lang="ru-RU" altLang="ru-RU" b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altLang="ru-RU" b="1" dirty="0"/>
              <a:t>national promises of carbon neutrality</a:t>
            </a:r>
          </a:p>
          <a:p>
            <a:pPr algn="ctr">
              <a:defRPr/>
            </a:pPr>
            <a:r>
              <a:rPr lang="en-US" altLang="ru-RU" b="1" i="1" dirty="0">
                <a:solidFill>
                  <a:srgbClr val="C00000"/>
                </a:solidFill>
              </a:rPr>
              <a:t>GHG emissions</a:t>
            </a:r>
            <a:endParaRPr lang="ru-RU" altLang="ru-RU" b="1" i="1" dirty="0"/>
          </a:p>
        </p:txBody>
      </p:sp>
      <p:sp>
        <p:nvSpPr>
          <p:cNvPr id="12291" name="TextBox 14"/>
          <p:cNvSpPr txBox="1">
            <a:spLocks noChangeArrowheads="1"/>
          </p:cNvSpPr>
          <p:nvPr/>
        </p:nvSpPr>
        <p:spPr bwMode="auto">
          <a:xfrm>
            <a:off x="2525713" y="1384300"/>
            <a:ext cx="2252662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b="1" dirty="0"/>
              <a:t>Kyoto Protocol</a:t>
            </a:r>
            <a:br>
              <a:rPr lang="en-US" altLang="ru-RU" b="1" dirty="0"/>
            </a:br>
            <a:r>
              <a:rPr lang="ru-RU" altLang="ru-RU" b="1" dirty="0"/>
              <a:t>1997</a:t>
            </a:r>
            <a:r>
              <a:rPr lang="en-US" altLang="ru-RU" b="1" dirty="0"/>
              <a:t>:</a:t>
            </a:r>
            <a:br>
              <a:rPr lang="ru-RU" altLang="ru-RU" b="1" dirty="0"/>
            </a:br>
            <a:r>
              <a:rPr lang="en-US" altLang="ru-RU" b="1" dirty="0"/>
              <a:t>‘</a:t>
            </a:r>
            <a:r>
              <a:rPr lang="en-US" altLang="ru-RU" b="1" i="1" dirty="0"/>
              <a:t>trial balloon’ </a:t>
            </a:r>
            <a:r>
              <a:rPr lang="en-US" altLang="ru-RU" b="1" dirty="0"/>
              <a:t>of GHG emission reduction.</a:t>
            </a:r>
          </a:p>
          <a:p>
            <a:pPr algn="ctr"/>
            <a:r>
              <a:rPr lang="en-US" altLang="ru-RU" b="1" i="1" dirty="0">
                <a:solidFill>
                  <a:srgbClr val="C00000"/>
                </a:solidFill>
              </a:rPr>
              <a:t>Experience of projects and carbon regulation</a:t>
            </a:r>
            <a:endParaRPr lang="ru-RU" altLang="ru-RU" b="1" dirty="0"/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4703763" y="2617788"/>
            <a:ext cx="2066925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ru-RU" b="1" dirty="0"/>
              <a:t>Paris Agreement</a:t>
            </a:r>
            <a:endParaRPr lang="ru-RU" altLang="ru-RU" b="1" dirty="0"/>
          </a:p>
          <a:p>
            <a:pPr algn="ctr">
              <a:defRPr/>
            </a:pPr>
            <a:r>
              <a:rPr lang="ru-RU" altLang="ru-RU" b="1" dirty="0"/>
              <a:t>2015</a:t>
            </a:r>
            <a:r>
              <a:rPr lang="en-US" altLang="ru-RU" b="1" dirty="0"/>
              <a:t>:</a:t>
            </a:r>
            <a:br>
              <a:rPr lang="ru-RU" altLang="ru-RU" b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altLang="ru-RU" b="1" dirty="0"/>
              <a:t>framework for future. </a:t>
            </a:r>
            <a:r>
              <a:rPr lang="en-US" altLang="ru-RU" b="1" i="1" dirty="0">
                <a:solidFill>
                  <a:srgbClr val="C00000"/>
                </a:solidFill>
              </a:rPr>
              <a:t>Finance for developing countries.</a:t>
            </a:r>
          </a:p>
          <a:p>
            <a:pPr algn="ctr">
              <a:defRPr/>
            </a:pPr>
            <a:r>
              <a:rPr lang="en-US" altLang="ru-RU" b="1" dirty="0"/>
              <a:t>Adaptation as the second main goal</a:t>
            </a:r>
            <a:endParaRPr lang="ru-RU" altLang="ru-RU" b="1" i="1" dirty="0"/>
          </a:p>
        </p:txBody>
      </p:sp>
      <p:sp>
        <p:nvSpPr>
          <p:cNvPr id="12293" name="TextBox 14"/>
          <p:cNvSpPr txBox="1">
            <a:spLocks noChangeArrowheads="1"/>
          </p:cNvSpPr>
          <p:nvPr/>
        </p:nvSpPr>
        <p:spPr bwMode="auto">
          <a:xfrm>
            <a:off x="10302875" y="4489450"/>
            <a:ext cx="1844675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/>
              <a:t>2023</a:t>
            </a:r>
          </a:p>
          <a:p>
            <a:pPr algn="ctr"/>
            <a:r>
              <a:rPr lang="en-US" altLang="ru-RU" b="1" dirty="0"/>
              <a:t>COP</a:t>
            </a:r>
            <a:r>
              <a:rPr lang="ru-RU" altLang="ru-RU" b="1" dirty="0"/>
              <a:t>-28 </a:t>
            </a:r>
            <a:r>
              <a:rPr lang="en-US" altLang="ru-RU" b="1" dirty="0"/>
              <a:t>UAE</a:t>
            </a:r>
            <a:r>
              <a:rPr lang="ru-RU" altLang="ru-RU" b="1" dirty="0"/>
              <a:t> </a:t>
            </a:r>
            <a:r>
              <a:rPr lang="en-US" altLang="ru-RU" b="1" dirty="0">
                <a:solidFill>
                  <a:srgbClr val="C00000"/>
                </a:solidFill>
              </a:rPr>
              <a:t>Global Stock Take </a:t>
            </a:r>
            <a:r>
              <a:rPr lang="ru-RU" altLang="ru-RU" b="1" dirty="0">
                <a:solidFill>
                  <a:srgbClr val="C00000"/>
                </a:solidFill>
              </a:rPr>
              <a:t>– </a:t>
            </a:r>
            <a:r>
              <a:rPr lang="en-US" altLang="ru-RU" b="1" dirty="0">
                <a:solidFill>
                  <a:srgbClr val="C00000"/>
                </a:solidFill>
              </a:rPr>
              <a:t>GST,</a:t>
            </a:r>
          </a:p>
          <a:p>
            <a:pPr algn="ctr"/>
            <a:r>
              <a:rPr lang="en-US" altLang="ru-RU" b="1" dirty="0">
                <a:solidFill>
                  <a:srgbClr val="C00000"/>
                </a:solidFill>
              </a:rPr>
              <a:t>LDFF</a:t>
            </a:r>
            <a:r>
              <a:rPr lang="ru-RU" altLang="ru-RU" b="1" dirty="0">
                <a:solidFill>
                  <a:srgbClr val="C00000"/>
                </a:solidFill>
              </a:rPr>
              <a:t>, </a:t>
            </a:r>
            <a:r>
              <a:rPr lang="en-US" altLang="ru-RU" b="1" dirty="0">
                <a:solidFill>
                  <a:srgbClr val="C00000"/>
                </a:solidFill>
              </a:rPr>
              <a:t>GGA</a:t>
            </a:r>
            <a:endParaRPr lang="ru-RU" altLang="ru-RU" b="1" dirty="0"/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303213" y="1116013"/>
            <a:ext cx="1651000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ru-RU" b="1" dirty="0"/>
              <a:t>UNFCCC</a:t>
            </a:r>
            <a:br>
              <a:rPr lang="en-US" altLang="ru-RU" b="1" dirty="0"/>
            </a:br>
            <a:r>
              <a:rPr lang="ru-RU" altLang="ru-RU" b="1" dirty="0"/>
              <a:t>199</a:t>
            </a:r>
            <a:r>
              <a:rPr lang="en-US" altLang="ru-RU" b="1" dirty="0"/>
              <a:t>2</a:t>
            </a:r>
            <a:br>
              <a:rPr lang="ru-RU" altLang="ru-RU" b="1" dirty="0"/>
            </a:br>
            <a:r>
              <a:rPr lang="en-US" altLang="ru-RU" b="1" dirty="0"/>
              <a:t>very general intentions on GHG emissions (first main goal) </a:t>
            </a:r>
            <a:endParaRPr lang="ru-RU" altLang="ru-RU" b="1" i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altLang="ru-RU" sz="2100" b="1" dirty="0">
              <a:solidFill>
                <a:schemeClr val="accent5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altLang="ru-RU" sz="1500" b="1" dirty="0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2259013" y="2755900"/>
            <a:ext cx="260350" cy="682625"/>
          </a:xfrm>
          <a:prstGeom prst="down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8379619" y="3542506"/>
            <a:ext cx="314325" cy="2925763"/>
          </a:xfrm>
          <a:prstGeom prst="down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7423713">
            <a:off x="8853566" y="2149846"/>
            <a:ext cx="319087" cy="925266"/>
          </a:xfrm>
          <a:prstGeom prst="down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3194844" y="3332957"/>
            <a:ext cx="268287" cy="2565400"/>
          </a:xfrm>
          <a:prstGeom prst="down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5727700" y="1301751"/>
            <a:ext cx="257175" cy="1631950"/>
          </a:xfrm>
          <a:prstGeom prst="down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085490">
            <a:off x="10545763" y="3808413"/>
            <a:ext cx="319087" cy="658812"/>
          </a:xfrm>
          <a:prstGeom prst="down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01" name="TextBox 14"/>
          <p:cNvSpPr txBox="1">
            <a:spLocks noChangeArrowheads="1"/>
          </p:cNvSpPr>
          <p:nvPr/>
        </p:nvSpPr>
        <p:spPr bwMode="auto">
          <a:xfrm>
            <a:off x="9500064" y="2085305"/>
            <a:ext cx="2189003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/>
              <a:t>2022 </a:t>
            </a:r>
            <a:br>
              <a:rPr lang="ru-RU" altLang="ru-RU" b="1" dirty="0"/>
            </a:br>
            <a:r>
              <a:rPr lang="en-US" altLang="ru-RU" b="1" dirty="0"/>
              <a:t>COP</a:t>
            </a:r>
            <a:r>
              <a:rPr lang="ru-RU" altLang="ru-RU" b="1" dirty="0"/>
              <a:t>-27 </a:t>
            </a:r>
            <a:r>
              <a:rPr lang="en-US" altLang="ru-RU" b="1" dirty="0"/>
              <a:t>Egypt</a:t>
            </a:r>
            <a:r>
              <a:rPr lang="ru-RU" altLang="ru-RU" b="1" dirty="0"/>
              <a:t> </a:t>
            </a:r>
            <a:r>
              <a:rPr lang="en-US" altLang="ru-RU" b="1" i="1" dirty="0">
                <a:solidFill>
                  <a:srgbClr val="C00000"/>
                </a:solidFill>
              </a:rPr>
              <a:t>Adaptation and Africa</a:t>
            </a:r>
            <a:r>
              <a:rPr lang="ru-RU" altLang="ru-RU" b="1" i="1" dirty="0">
                <a:solidFill>
                  <a:srgbClr val="C00000"/>
                </a:solidFill>
              </a:rPr>
              <a:t>, </a:t>
            </a:r>
            <a:r>
              <a:rPr lang="en-US" altLang="ru-RU" b="1" i="1" dirty="0">
                <a:solidFill>
                  <a:srgbClr val="C00000"/>
                </a:solidFill>
              </a:rPr>
              <a:t>Loss and Damage (LD)</a:t>
            </a:r>
            <a:endParaRPr lang="ru-RU" altLang="ru-RU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521418" y="174955"/>
            <a:ext cx="97009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ru-RU" sz="2400" b="1" dirty="0">
                <a:solidFill>
                  <a:srgbClr val="2E19C9"/>
                </a:solidFill>
              </a:rPr>
              <a:t>COP 28</a:t>
            </a:r>
            <a:r>
              <a:rPr lang="ru-RU" altLang="ru-RU" sz="2400" b="1" dirty="0">
                <a:solidFill>
                  <a:srgbClr val="2E19C9"/>
                </a:solidFill>
              </a:rPr>
              <a:t>: роль и задачи в долгосрочном процессе РКИК ООН </a:t>
            </a:r>
          </a:p>
        </p:txBody>
      </p:sp>
    </p:spTree>
    <p:extLst>
      <p:ext uri="{BB962C8B-B14F-4D97-AF65-F5344CB8AC3E}">
        <p14:creationId xmlns:p14="http://schemas.microsoft.com/office/powerpoint/2010/main" val="382895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 txBox="1">
            <a:spLocks/>
          </p:cNvSpPr>
          <p:nvPr/>
        </p:nvSpPr>
        <p:spPr bwMode="auto">
          <a:xfrm>
            <a:off x="1204118" y="224450"/>
            <a:ext cx="10344754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ru-RU" sz="2400" b="1" dirty="0">
                <a:solidFill>
                  <a:srgbClr val="2E19C9"/>
                </a:solidFill>
              </a:rPr>
              <a:t>COP 28</a:t>
            </a:r>
            <a:r>
              <a:rPr lang="ru-RU" altLang="ru-RU" sz="2400" b="1" dirty="0">
                <a:solidFill>
                  <a:srgbClr val="2E19C9"/>
                </a:solidFill>
              </a:rPr>
              <a:t>: рост или стабилизация выбросов парниковых газов? </a:t>
            </a:r>
          </a:p>
        </p:txBody>
      </p:sp>
      <p:sp>
        <p:nvSpPr>
          <p:cNvPr id="47109" name="Прямоугольник 16"/>
          <p:cNvSpPr>
            <a:spLocks noChangeArrowheads="1"/>
          </p:cNvSpPr>
          <p:nvPr/>
        </p:nvSpPr>
        <p:spPr bwMode="auto">
          <a:xfrm>
            <a:off x="10113225" y="6524800"/>
            <a:ext cx="2411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000" dirty="0"/>
              <a:t>UNEP EGR 23 </a:t>
            </a:r>
            <a:r>
              <a:rPr lang="en-US" altLang="ru-RU" sz="1000" dirty="0">
                <a:hlinkClick r:id="rId3"/>
              </a:rPr>
              <a:t>www.unep.org</a:t>
            </a:r>
            <a:endParaRPr lang="en-US" alt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46" y="790575"/>
            <a:ext cx="11471563" cy="56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3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 txBox="1">
            <a:spLocks/>
          </p:cNvSpPr>
          <p:nvPr/>
        </p:nvSpPr>
        <p:spPr bwMode="auto">
          <a:xfrm>
            <a:off x="149695" y="223711"/>
            <a:ext cx="1188541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ru-RU" sz="2400" b="1" dirty="0">
                <a:solidFill>
                  <a:srgbClr val="2E19C9"/>
                </a:solidFill>
              </a:rPr>
              <a:t>COP 28</a:t>
            </a:r>
            <a:r>
              <a:rPr lang="ru-RU" altLang="ru-RU" sz="2400" b="1" dirty="0">
                <a:solidFill>
                  <a:srgbClr val="2E19C9"/>
                </a:solidFill>
              </a:rPr>
              <a:t>: обещания (планы) стран по достижению углеродной нейтральности</a:t>
            </a:r>
          </a:p>
        </p:txBody>
      </p:sp>
      <p:sp>
        <p:nvSpPr>
          <p:cNvPr id="75779" name="Поле 14"/>
          <p:cNvSpPr txBox="1">
            <a:spLocks noChangeArrowheads="1"/>
          </p:cNvSpPr>
          <p:nvPr/>
        </p:nvSpPr>
        <p:spPr bwMode="auto">
          <a:xfrm>
            <a:off x="149695" y="1080175"/>
            <a:ext cx="4032250" cy="46443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dirty="0"/>
              <a:t>Before 2050: champions (Norway, Germany,…)</a:t>
            </a:r>
            <a:r>
              <a:rPr lang="ru-RU" altLang="ru-RU" dirty="0"/>
              <a:t>, </a:t>
            </a:r>
            <a:r>
              <a:rPr lang="en-US" altLang="ru-RU" dirty="0"/>
              <a:t>Kyrgyzstan ….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/>
              <a:t>2050</a:t>
            </a:r>
            <a:r>
              <a:rPr lang="en-US" altLang="ru-RU" dirty="0"/>
              <a:t>: EU, US, Japan, Canada, UK, S. Korea, Australia, New Zealand,…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/>
              <a:t>2060: </a:t>
            </a:r>
            <a:r>
              <a:rPr lang="en-US" altLang="ru-RU" dirty="0"/>
              <a:t>China, Russia, Brazil, Kazakhstan, Mexico, Indonesia, Saudi Arabia, S. Africa…</a:t>
            </a:r>
            <a:endParaRPr lang="ru-RU" altLang="ru-RU" dirty="0"/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/>
              <a:t>2070: </a:t>
            </a:r>
            <a:r>
              <a:rPr lang="en-US" altLang="ru-RU" dirty="0"/>
              <a:t>India</a:t>
            </a:r>
            <a:r>
              <a:rPr lang="ru-RU" altLang="ru-RU" dirty="0"/>
              <a:t>…..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/>
              <a:t>2080+ </a:t>
            </a:r>
            <a:r>
              <a:rPr lang="en-US" altLang="ru-RU" dirty="0"/>
              <a:t>Africa…</a:t>
            </a:r>
            <a:endParaRPr lang="ru-RU" altLang="ru-RU" dirty="0"/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/>
              <a:t>2080+ </a:t>
            </a:r>
            <a:r>
              <a:rPr lang="en-US" altLang="ru-RU" dirty="0"/>
              <a:t>Indirect effects, e.g. permafrost emission…</a:t>
            </a:r>
            <a:endParaRPr lang="ru-RU" altLang="ru-RU" dirty="0"/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ru-RU" altLang="ru-RU" dirty="0"/>
          </a:p>
          <a:p>
            <a:pPr>
              <a:spcAft>
                <a:spcPts val="600"/>
              </a:spcAft>
              <a:defRPr/>
            </a:pPr>
            <a:endParaRPr lang="en-US" altLang="ru-RU" dirty="0"/>
          </a:p>
          <a:p>
            <a:pPr>
              <a:spcAft>
                <a:spcPts val="600"/>
              </a:spcAft>
              <a:defRPr/>
            </a:pPr>
            <a:endParaRPr lang="en-US" alt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945" y="958853"/>
            <a:ext cx="7707097" cy="4886992"/>
          </a:xfrm>
          <a:prstGeom prst="rect">
            <a:avLst/>
          </a:prstGeom>
        </p:spPr>
      </p:pic>
      <p:sp>
        <p:nvSpPr>
          <p:cNvPr id="47109" name="Прямоугольник 16"/>
          <p:cNvSpPr>
            <a:spLocks noChangeArrowheads="1"/>
          </p:cNvSpPr>
          <p:nvPr/>
        </p:nvSpPr>
        <p:spPr bwMode="auto">
          <a:xfrm>
            <a:off x="9623697" y="5573454"/>
            <a:ext cx="2411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000" dirty="0"/>
              <a:t>UNEP EGR 22 </a:t>
            </a:r>
            <a:r>
              <a:rPr lang="en-US" altLang="ru-RU" sz="1000" dirty="0">
                <a:hlinkClick r:id="rId4"/>
              </a:rPr>
              <a:t>www.unep.org</a:t>
            </a:r>
            <a:endParaRPr lang="en-US" altLang="ru-RU" sz="1000" dirty="0"/>
          </a:p>
        </p:txBody>
      </p:sp>
    </p:spTree>
    <p:extLst>
      <p:ext uri="{BB962C8B-B14F-4D97-AF65-F5344CB8AC3E}">
        <p14:creationId xmlns:p14="http://schemas.microsoft.com/office/powerpoint/2010/main" val="234419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1037612" y="118946"/>
            <a:ext cx="10074695" cy="4905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Главные выводы по результатам СО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altLang="ru-RU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14105" y="841248"/>
            <a:ext cx="11791968" cy="531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+mn-lt"/>
              </a:rPr>
              <a:t>Страны продемонстрировали </a:t>
            </a:r>
            <a:r>
              <a:rPr lang="ru-RU" sz="2000" b="1" dirty="0">
                <a:latin typeface="+mn-lt"/>
              </a:rPr>
              <a:t>способность договариваться</a:t>
            </a:r>
            <a:r>
              <a:rPr lang="ru-RU" sz="2000" dirty="0">
                <a:latin typeface="+mn-lt"/>
              </a:rPr>
              <a:t>, послать миру сигнал о наличии согласованной климатической политики, движении к углеродной нейтральности (увы, без ускорения), </a:t>
            </a:r>
            <a:r>
              <a:rPr lang="ru-RU" sz="2000" b="1" dirty="0">
                <a:latin typeface="+mn-lt"/>
              </a:rPr>
              <a:t>помогать наиболее уязвимым странам. Программа «минимум» выполнена </a:t>
            </a:r>
            <a:r>
              <a:rPr lang="ru-RU" sz="2000" dirty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GST, GGA, LDFF)</a:t>
            </a:r>
            <a:r>
              <a:rPr lang="ru-RU" sz="2000" dirty="0">
                <a:latin typeface="+mn-lt"/>
              </a:rPr>
              <a:t> .</a:t>
            </a:r>
            <a:endParaRPr lang="ru-RU" sz="2000" b="1" dirty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+mn-lt"/>
              </a:rPr>
              <a:t>Рост </a:t>
            </a:r>
            <a:r>
              <a:rPr lang="ru-RU" sz="2000" b="1" dirty="0">
                <a:latin typeface="+mn-lt"/>
              </a:rPr>
              <a:t>приоритетности </a:t>
            </a:r>
            <a:r>
              <a:rPr lang="ru-RU" sz="2000" dirty="0">
                <a:latin typeface="+mn-lt"/>
              </a:rPr>
              <a:t>и поддержки </a:t>
            </a:r>
            <a:r>
              <a:rPr lang="ru-RU" sz="2000" b="1" dirty="0">
                <a:latin typeface="+mn-lt"/>
              </a:rPr>
              <a:t>уязвимых сообществ</a:t>
            </a:r>
            <a:r>
              <a:rPr lang="ru-RU" sz="2000" dirty="0">
                <a:latin typeface="+mn-lt"/>
              </a:rPr>
              <a:t>, </a:t>
            </a:r>
            <a:r>
              <a:rPr lang="ru-RU" sz="2000" b="1" dirty="0">
                <a:latin typeface="+mn-lt"/>
              </a:rPr>
              <a:t>сельского хозяйства / продовольствия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+mn-lt"/>
              </a:rPr>
              <a:t>СОР 28 - финансово – социальная встреча стран, бизнеса, различных организаций и НПО. </a:t>
            </a:r>
            <a:br>
              <a:rPr lang="ru-RU" sz="2000" dirty="0">
                <a:latin typeface="+mn-lt"/>
              </a:rPr>
            </a:br>
            <a:r>
              <a:rPr lang="ru-RU" sz="2000" b="1" dirty="0">
                <a:latin typeface="+mn-lt"/>
              </a:rPr>
              <a:t>Смещение финансов </a:t>
            </a:r>
            <a:r>
              <a:rPr lang="ru-RU" sz="2000" dirty="0">
                <a:latin typeface="+mn-lt"/>
              </a:rPr>
              <a:t>с кредитов на низкоуглеродное развитие </a:t>
            </a:r>
            <a:r>
              <a:rPr lang="ru-RU" sz="2000" b="1" dirty="0">
                <a:latin typeface="+mn-lt"/>
              </a:rPr>
              <a:t>в сторону грантов на адаптацию</a:t>
            </a:r>
            <a:r>
              <a:rPr lang="ru-RU" sz="2000" dirty="0">
                <a:latin typeface="+mn-lt"/>
              </a:rPr>
              <a:t>. </a:t>
            </a:r>
            <a:br>
              <a:rPr lang="ru-RU" sz="2000" dirty="0">
                <a:latin typeface="+mn-lt"/>
              </a:rPr>
            </a:br>
            <a:r>
              <a:rPr lang="ru-RU" sz="2000" b="1" dirty="0">
                <a:latin typeface="+mn-lt"/>
              </a:rPr>
              <a:t>Декларации</a:t>
            </a:r>
            <a:r>
              <a:rPr lang="ru-RU" sz="2000" dirty="0">
                <a:latin typeface="+mn-lt"/>
              </a:rPr>
              <a:t>, </a:t>
            </a:r>
            <a:r>
              <a:rPr lang="ru-RU" sz="2000" b="1" dirty="0">
                <a:latin typeface="+mn-lt"/>
              </a:rPr>
              <a:t>объединяющие доноров и получателей </a:t>
            </a:r>
            <a:r>
              <a:rPr lang="ru-RU" sz="2000" dirty="0">
                <a:latin typeface="+mn-lt"/>
              </a:rPr>
              <a:t>(здоровье, сельское хозяйство и др.).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+mn-lt"/>
              </a:rPr>
              <a:t>Главный глобальный успех - решение </a:t>
            </a:r>
            <a:r>
              <a:rPr lang="ru-RU" sz="2000" b="1" dirty="0">
                <a:latin typeface="+mn-lt"/>
              </a:rPr>
              <a:t>по </a:t>
            </a:r>
            <a:r>
              <a:rPr lang="en-US" sz="2000" b="1" dirty="0">
                <a:latin typeface="+mn-lt"/>
              </a:rPr>
              <a:t>Loss and Damage Financial Facility</a:t>
            </a:r>
            <a:br>
              <a:rPr lang="en-US" sz="2000" dirty="0">
                <a:latin typeface="+mn-lt"/>
              </a:rPr>
            </a:br>
            <a:r>
              <a:rPr lang="ru-RU" sz="2000" dirty="0">
                <a:latin typeface="+mn-lt"/>
              </a:rPr>
              <a:t>Доступ всех развивающихся стран и малые гранты для уязвимых населенных пунктов.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Переходный период – 4 года работы через Всемирный банк, но по правилам РКИК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Взносы развитых стран Приложения </a:t>
            </a:r>
            <a:r>
              <a:rPr lang="en-US" sz="2000" dirty="0">
                <a:latin typeface="+mn-lt"/>
              </a:rPr>
              <a:t>II</a:t>
            </a:r>
            <a:r>
              <a:rPr lang="ru-RU" sz="2000" dirty="0">
                <a:latin typeface="+mn-lt"/>
              </a:rPr>
              <a:t> РКИК и добровольные взносы всех остальных (</a:t>
            </a:r>
            <a:r>
              <a:rPr lang="en-US" sz="2000" dirty="0">
                <a:latin typeface="+mn-lt"/>
              </a:rPr>
              <a:t>~800 $M)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Недостаток: поддержка, но не компенсации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+mn-lt"/>
              </a:rPr>
              <a:t>Активные действия крупнейших </a:t>
            </a:r>
            <a:r>
              <a:rPr lang="ru-RU" sz="2000" b="1" dirty="0">
                <a:latin typeface="+mn-lt"/>
              </a:rPr>
              <a:t>передовых компаний</a:t>
            </a:r>
            <a:r>
              <a:rPr lang="ru-RU" sz="2000" dirty="0">
                <a:latin typeface="+mn-lt"/>
              </a:rPr>
              <a:t>, в частности, </a:t>
            </a:r>
            <a:r>
              <a:rPr lang="ru-RU" sz="2000" b="1" dirty="0">
                <a:latin typeface="+mn-lt"/>
              </a:rPr>
              <a:t>продовольственных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+mn-lt"/>
              </a:rPr>
              <a:t>Активная и успешная работа </a:t>
            </a:r>
            <a:r>
              <a:rPr lang="ru-RU" sz="2000" b="1" dirty="0">
                <a:latin typeface="+mn-lt"/>
              </a:rPr>
              <a:t>павильона 5 стран ЦА</a:t>
            </a:r>
          </a:p>
        </p:txBody>
      </p:sp>
    </p:spTree>
    <p:extLst>
      <p:ext uri="{BB962C8B-B14F-4D97-AF65-F5344CB8AC3E}">
        <p14:creationId xmlns:p14="http://schemas.microsoft.com/office/powerpoint/2010/main" val="251485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1083334" y="182954"/>
            <a:ext cx="10074695" cy="4905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«Титульные» задачи СО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GGA</a:t>
            </a:r>
            <a:r>
              <a:rPr lang="ru-RU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адаптация</a:t>
            </a:r>
            <a:endParaRPr lang="en-US" altLang="ru-RU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67052" y="737472"/>
            <a:ext cx="11718930" cy="585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+mn-lt"/>
              </a:rPr>
              <a:t>Две «титульные» задачи </a:t>
            </a:r>
            <a:r>
              <a:rPr lang="en-US" sz="2000" dirty="0">
                <a:latin typeface="+mn-lt"/>
              </a:rPr>
              <a:t>COP28 -</a:t>
            </a:r>
            <a:r>
              <a:rPr lang="ru-RU" sz="2000" dirty="0">
                <a:latin typeface="+mn-lt"/>
              </a:rPr>
              <a:t> решения по Парижскому соглашению: глобальному подведению итогов работы </a:t>
            </a:r>
            <a:r>
              <a:rPr lang="en-US" sz="2000" dirty="0">
                <a:latin typeface="+mn-lt"/>
              </a:rPr>
              <a:t>c  2016 </a:t>
            </a:r>
            <a:r>
              <a:rPr lang="ru-RU" sz="2000" dirty="0">
                <a:latin typeface="+mn-lt"/>
              </a:rPr>
              <a:t>г. (</a:t>
            </a:r>
            <a:r>
              <a:rPr lang="en-US" sz="2000" b="1" dirty="0">
                <a:latin typeface="+mn-lt"/>
              </a:rPr>
              <a:t>GST</a:t>
            </a:r>
            <a:r>
              <a:rPr lang="en-US" sz="2000" dirty="0">
                <a:latin typeface="+mn-lt"/>
              </a:rPr>
              <a:t>)</a:t>
            </a:r>
            <a:r>
              <a:rPr lang="ru-RU" sz="2000" dirty="0">
                <a:latin typeface="+mn-lt"/>
              </a:rPr>
              <a:t> и глобальной цели по адаптации</a:t>
            </a:r>
            <a:r>
              <a:rPr lang="en-US" sz="2000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(</a:t>
            </a:r>
            <a:r>
              <a:rPr lang="en-US" sz="2000" b="1" dirty="0">
                <a:latin typeface="+mn-lt"/>
              </a:rPr>
              <a:t>GGA</a:t>
            </a:r>
            <a:r>
              <a:rPr lang="en-US" sz="2000" dirty="0">
                <a:latin typeface="+mn-lt"/>
              </a:rPr>
              <a:t>)</a:t>
            </a:r>
            <a:r>
              <a:rPr lang="ru-RU" sz="2000" dirty="0">
                <a:latin typeface="+mn-lt"/>
              </a:rPr>
              <a:t>. </a:t>
            </a:r>
            <a:r>
              <a:rPr lang="ru-RU" sz="2000" b="1" dirty="0">
                <a:latin typeface="+mn-lt"/>
              </a:rPr>
              <a:t>Дорожные карты на будущее, </a:t>
            </a:r>
            <a:r>
              <a:rPr lang="ru-RU" sz="2000" dirty="0">
                <a:latin typeface="+mn-lt"/>
              </a:rPr>
              <a:t>призванные усилить деятельность по всем направлениям (много слов, мало цифр)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Без финансовой конкретики, оставленной на СОР29, где будет приниматься цель ПС по финансам. </a:t>
            </a:r>
            <a:br>
              <a:rPr lang="ru-RU" sz="2000" dirty="0">
                <a:latin typeface="+mn-lt"/>
              </a:rPr>
            </a:br>
            <a:r>
              <a:rPr lang="en-US" sz="2000" dirty="0">
                <a:latin typeface="+mn-lt"/>
              </a:rPr>
              <a:t>GST </a:t>
            </a:r>
            <a:r>
              <a:rPr lang="ru-RU" sz="2000" dirty="0">
                <a:latin typeface="+mn-lt"/>
              </a:rPr>
              <a:t>планы до следующего через 5 лет. </a:t>
            </a:r>
            <a:r>
              <a:rPr lang="en-US" sz="2000" dirty="0">
                <a:latin typeface="+mn-lt"/>
              </a:rPr>
              <a:t>GGA </a:t>
            </a:r>
            <a:r>
              <a:rPr lang="ru-RU" sz="2000" dirty="0">
                <a:latin typeface="+mn-lt"/>
              </a:rPr>
              <a:t>планы до 2030 года.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+mn-lt"/>
              </a:rPr>
              <a:t>GGA</a:t>
            </a:r>
            <a:r>
              <a:rPr lang="ru-RU" sz="2000" b="1" dirty="0">
                <a:latin typeface="+mn-lt"/>
              </a:rPr>
              <a:t>. Семь целей – приоритетов для людей и природы</a:t>
            </a:r>
            <a:r>
              <a:rPr lang="ru-RU" sz="2000" dirty="0">
                <a:latin typeface="+mn-lt"/>
              </a:rPr>
              <a:t>. Дефицит воды, сельское хозяйство, здоровье, экосистемы – природные решения (наземные, пресноводные, горные, морские и прибрежные), поселки, бедность, культурное наследие. Оценка рисков, мониторинг, </a:t>
            </a:r>
            <a:r>
              <a:rPr lang="ru-RU" sz="2000" b="1" dirty="0">
                <a:latin typeface="+mn-lt"/>
              </a:rPr>
              <a:t>поддержка </a:t>
            </a:r>
            <a:r>
              <a:rPr lang="en-US" sz="2000" b="1" dirty="0">
                <a:latin typeface="+mn-lt"/>
              </a:rPr>
              <a:t>NAP</a:t>
            </a:r>
            <a:r>
              <a:rPr lang="ru-RU" sz="2000" dirty="0">
                <a:latin typeface="+mn-lt"/>
              </a:rPr>
              <a:t>, оценка результатов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+mn-lt"/>
              </a:rPr>
              <a:t>Адаптацию надо планировать как минимум </a:t>
            </a:r>
            <a:r>
              <a:rPr lang="ru-RU" sz="2000" b="1" dirty="0">
                <a:latin typeface="+mn-lt"/>
              </a:rPr>
              <a:t>к частоте, силе и длительности опасных явлений </a:t>
            </a:r>
            <a:r>
              <a:rPr lang="ru-RU" sz="2000" dirty="0">
                <a:latin typeface="+mn-lt"/>
              </a:rPr>
              <a:t>(волны жары, засухи, наводнения и т.п.), соответствующим глобальному потеплению </a:t>
            </a:r>
            <a:r>
              <a:rPr lang="ru-RU" sz="2000" b="1" dirty="0">
                <a:latin typeface="+mn-lt"/>
              </a:rPr>
              <a:t>2,5-3 градусов С</a:t>
            </a:r>
            <a:r>
              <a:rPr lang="ru-RU" sz="2000" dirty="0">
                <a:latin typeface="+mn-lt"/>
              </a:rPr>
              <a:t>. Условие стабилизации на этом уровне к концу века – достижение всеми странами углеродной  нейтральности (почти все страны дали свои даты, большинство прописали планируемые меры)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+mn-lt"/>
              </a:rPr>
              <a:t>Образование новой группы стран РКИК для отражения их специфики и нужд адаптации </a:t>
            </a:r>
            <a:r>
              <a:rPr lang="ru-RU" sz="2000" b="1" dirty="0">
                <a:latin typeface="+mn-lt"/>
              </a:rPr>
              <a:t>- </a:t>
            </a:r>
            <a:r>
              <a:rPr lang="en-US" sz="2000" b="1" dirty="0">
                <a:latin typeface="+mn-lt"/>
              </a:rPr>
              <a:t>Global Mountain Partnership,</a:t>
            </a:r>
            <a:r>
              <a:rPr lang="en-US" sz="2000" dirty="0">
                <a:latin typeface="+mn-lt"/>
              </a:rPr>
              <a:t> GMT (</a:t>
            </a:r>
            <a:r>
              <a:rPr lang="ru-RU" sz="2000" dirty="0">
                <a:latin typeface="+mn-lt"/>
              </a:rPr>
              <a:t>Андорра, Армения, Бутан, Зимбабве, Кыргызстан, Непал). Договоренность достигнута в павильоне стран ЦА, ведущая роль делегации Кыргызстана</a:t>
            </a:r>
          </a:p>
        </p:txBody>
      </p:sp>
    </p:spTree>
    <p:extLst>
      <p:ext uri="{BB962C8B-B14F-4D97-AF65-F5344CB8AC3E}">
        <p14:creationId xmlns:p14="http://schemas.microsoft.com/office/powerpoint/2010/main" val="4261492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78A4F2-AE0B-43D7-8DB1-544275116B95}" type="datetime3">
              <a:rPr lang="en-IE" altLang="ru-RU" smtClean="0">
                <a:solidFill>
                  <a:schemeClr val="bg1"/>
                </a:solidFill>
              </a:rPr>
              <a:pPr/>
              <a:t>28 December 2023</a:t>
            </a:fld>
            <a:r>
              <a:rPr lang="en-IE" altLang="ru-RU">
                <a:solidFill>
                  <a:schemeClr val="bg1"/>
                </a:solidFill>
              </a:rPr>
              <a:t> - </a:t>
            </a:r>
            <a:fld id="{D061E59B-5692-4188-A1A4-F2842BDF7D84}" type="slidenum">
              <a:rPr lang="en-IE" altLang="ru-RU" smtClean="0">
                <a:solidFill>
                  <a:schemeClr val="bg1"/>
                </a:solidFill>
              </a:rPr>
              <a:pPr/>
              <a:t>7</a:t>
            </a:fld>
            <a:endParaRPr lang="en-IE" altLang="ru-RU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1037614" y="237818"/>
            <a:ext cx="10074695" cy="4905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«Титульные» задачи СО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GST</a:t>
            </a:r>
            <a:r>
              <a:rPr lang="ru-RU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итоги в целом</a:t>
            </a:r>
            <a:endParaRPr lang="en-US" altLang="ru-RU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08080" y="789345"/>
            <a:ext cx="11533761" cy="550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+mn-lt"/>
              </a:rPr>
              <a:t>Первое </a:t>
            </a:r>
            <a:r>
              <a:rPr lang="en-US" sz="2000" dirty="0">
                <a:latin typeface="+mn-lt"/>
              </a:rPr>
              <a:t>GST</a:t>
            </a:r>
            <a:r>
              <a:rPr lang="ru-RU" sz="2000" dirty="0">
                <a:latin typeface="+mn-lt"/>
              </a:rPr>
              <a:t>.</a:t>
            </a:r>
            <a:r>
              <a:rPr lang="en-US" sz="2000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Не более сильный, только развернутый сигнал о постепенном уходе от ископаемого топлива в виде «меню» на выбор стран. Это </a:t>
            </a:r>
            <a:r>
              <a:rPr lang="ru-RU" sz="2000" b="1" dirty="0">
                <a:latin typeface="+mn-lt"/>
              </a:rPr>
              <a:t>не победа нефтегазовых и атомных компаний</a:t>
            </a:r>
            <a:r>
              <a:rPr lang="ru-RU" sz="2000" dirty="0">
                <a:latin typeface="+mn-lt"/>
              </a:rPr>
              <a:t>, они блефуют, выдавая свое участие за победу, это просто статус-кво, который ничего не меняет.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К 2030 году в мире в целом утроить мощности ВИЭ, удвоить среднюю по миру скорость улучшения энергоэффективности.</a:t>
            </a: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Ускорение ухода от угольной энергетики (</a:t>
            </a:r>
            <a:r>
              <a:rPr lang="en-US" sz="2000" dirty="0">
                <a:latin typeface="+mn-lt"/>
              </a:rPr>
              <a:t>unabated coal power)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Ускорение движения к углеродной нейтральности энергетики (до или в районе середины века)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Трансформация энергетических систем ископаемого топлива (десятилетие критично, к 2050 г.)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Ускорение использования технологий (ВИЭ, АЭС, СС</a:t>
            </a:r>
            <a:r>
              <a:rPr lang="en-US" sz="2000" dirty="0">
                <a:latin typeface="+mn-lt"/>
              </a:rPr>
              <a:t>US</a:t>
            </a:r>
            <a:r>
              <a:rPr lang="ru-RU" sz="2000" dirty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removals</a:t>
            </a:r>
            <a:r>
              <a:rPr lang="ru-RU" sz="2000" dirty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low-carbon hydrogen)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Ускоренное снижение выбросов иных газов, кроме СО</a:t>
            </a:r>
            <a:r>
              <a:rPr lang="ru-RU" sz="2000" baseline="-25000" dirty="0">
                <a:latin typeface="+mn-lt"/>
              </a:rPr>
              <a:t>2</a:t>
            </a:r>
            <a:r>
              <a:rPr lang="ru-RU" sz="2000" dirty="0">
                <a:latin typeface="+mn-lt"/>
              </a:rPr>
              <a:t>, особенно метана к 2030 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Отказ от неэффективных субсидий в ископаемое топливо.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Признание роли переходного топлива для энергобезопасности</a:t>
            </a:r>
            <a:endParaRPr lang="en-US" sz="20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latin typeface="+mn-lt"/>
              </a:rPr>
              <a:t>В преамбуле и в разделе по адаптации впервые отмечаются не только экосистемы, леса и океан, но и </a:t>
            </a:r>
            <a:r>
              <a:rPr lang="ru-RU" sz="2000" b="1" dirty="0">
                <a:latin typeface="+mn-lt"/>
              </a:rPr>
              <a:t>горы и криосфера</a:t>
            </a:r>
            <a:r>
              <a:rPr lang="ru-RU" sz="2000" dirty="0">
                <a:latin typeface="+mn-lt"/>
              </a:rPr>
              <a:t>. Достижение делегации Кыргызстана и других горных стран</a:t>
            </a:r>
            <a:endParaRPr lang="en-US" sz="20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latin typeface="+mn-lt"/>
              </a:rPr>
              <a:t>Горы - новая тема </a:t>
            </a:r>
            <a:r>
              <a:rPr lang="ru-RU" sz="2000" dirty="0">
                <a:latin typeface="+mn-lt"/>
              </a:rPr>
              <a:t>для Найробийской рабочей программы и деятельности РКИК в целом. </a:t>
            </a:r>
            <a:br>
              <a:rPr lang="ru-RU" sz="2000" dirty="0">
                <a:latin typeface="+mn-lt"/>
              </a:rPr>
            </a:br>
            <a:r>
              <a:rPr lang="en-US" sz="2000" dirty="0">
                <a:latin typeface="+mn-lt"/>
              </a:rPr>
              <a:t>SABSTA </a:t>
            </a:r>
            <a:r>
              <a:rPr lang="ru-RU" sz="2000" dirty="0">
                <a:latin typeface="+mn-lt"/>
              </a:rPr>
              <a:t>июнь 2024 – экспертный диалог по горам и изменениям климата. </a:t>
            </a:r>
          </a:p>
        </p:txBody>
      </p:sp>
    </p:spTree>
    <p:extLst>
      <p:ext uri="{BB962C8B-B14F-4D97-AF65-F5344CB8AC3E}">
        <p14:creationId xmlns:p14="http://schemas.microsoft.com/office/powerpoint/2010/main" val="343216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78A4F2-AE0B-43D7-8DB1-544275116B95}" type="datetime3">
              <a:rPr lang="en-IE" altLang="ru-RU" smtClean="0">
                <a:solidFill>
                  <a:schemeClr val="bg1"/>
                </a:solidFill>
              </a:rPr>
              <a:pPr/>
              <a:t>28 December 2023</a:t>
            </a:fld>
            <a:r>
              <a:rPr lang="en-IE" altLang="ru-RU">
                <a:solidFill>
                  <a:schemeClr val="bg1"/>
                </a:solidFill>
              </a:rPr>
              <a:t> - </a:t>
            </a:r>
            <a:fld id="{D061E59B-5692-4188-A1A4-F2842BDF7D84}" type="slidenum">
              <a:rPr lang="en-IE" altLang="ru-RU" smtClean="0">
                <a:solidFill>
                  <a:schemeClr val="bg1"/>
                </a:solidFill>
              </a:rPr>
              <a:pPr/>
              <a:t>8</a:t>
            </a:fld>
            <a:endParaRPr lang="en-IE" altLang="ru-RU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164592" y="158951"/>
            <a:ext cx="11878055" cy="4079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6 Парижского соглашения</a:t>
            </a:r>
            <a:endParaRPr lang="en-US" altLang="ru-RU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36738" y="649223"/>
            <a:ext cx="11705909" cy="570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ru-RU" sz="2000" dirty="0">
                <a:latin typeface="+mn-lt"/>
              </a:rPr>
              <a:t>Ст. 6.2 – межстрановая передача единиц снижения выбросов и ст. 6.4 – международные проекты, передача единиц между юридическими лицами. Ст. 6.8 – нерыночные меры сотрудничества.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+mn-lt"/>
              </a:rPr>
              <a:t>6.2 – 6.4. </a:t>
            </a:r>
            <a:r>
              <a:rPr lang="ru-RU" sz="2000" b="1" dirty="0">
                <a:latin typeface="+mn-lt"/>
              </a:rPr>
              <a:t>Детальная система синхронизированных регистров </a:t>
            </a:r>
            <a:r>
              <a:rPr lang="ru-RU" sz="2000" dirty="0">
                <a:latin typeface="+mn-lt"/>
              </a:rPr>
              <a:t>– национальных и международных.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Невозможность двойного учета, гарантии, что проекты не используются для выполнения </a:t>
            </a:r>
            <a:r>
              <a:rPr lang="en-US" sz="2000" dirty="0">
                <a:latin typeface="+mn-lt"/>
              </a:rPr>
              <a:t>NDC</a:t>
            </a:r>
            <a:r>
              <a:rPr lang="ru-RU" sz="2000" dirty="0">
                <a:latin typeface="+mn-lt"/>
              </a:rPr>
              <a:t>. Решение не принято, потребуется еще минимум год до начала работы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+mn-lt"/>
              </a:rPr>
              <a:t>По типу и объемам </a:t>
            </a:r>
            <a:r>
              <a:rPr lang="ru-RU" sz="2000" b="1" dirty="0">
                <a:latin typeface="+mn-lt"/>
              </a:rPr>
              <a:t>«рынок» ПС будет аналогом добровольных рынков </a:t>
            </a:r>
            <a:r>
              <a:rPr lang="ru-RU" sz="2000" dirty="0">
                <a:latin typeface="+mn-lt"/>
              </a:rPr>
              <a:t>(они сейчас </a:t>
            </a:r>
            <a:r>
              <a:rPr lang="en-US" sz="2000" dirty="0">
                <a:latin typeface="+mn-lt"/>
              </a:rPr>
              <a:t>~</a:t>
            </a:r>
            <a:r>
              <a:rPr lang="ru-RU" sz="2000" dirty="0">
                <a:latin typeface="+mn-lt"/>
              </a:rPr>
              <a:t>0,</a:t>
            </a:r>
            <a:r>
              <a:rPr lang="en-US" sz="2000" dirty="0">
                <a:latin typeface="+mn-lt"/>
              </a:rPr>
              <a:t>5</a:t>
            </a:r>
            <a:r>
              <a:rPr lang="ru-RU" sz="2000" dirty="0">
                <a:latin typeface="+mn-lt"/>
              </a:rPr>
              <a:t> В</a:t>
            </a:r>
            <a:r>
              <a:rPr lang="en-US" sz="2000" dirty="0">
                <a:latin typeface="+mn-lt"/>
              </a:rPr>
              <a:t>tCO</a:t>
            </a:r>
            <a:r>
              <a:rPr lang="en-US" sz="2000" baseline="-25000" dirty="0">
                <a:latin typeface="+mn-lt"/>
              </a:rPr>
              <a:t>2-eq</a:t>
            </a:r>
            <a:r>
              <a:rPr lang="en-US" sz="2000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/г.), к 2030 г. вероятен рост в 2-4 раза (малый добавок к глобальным действиям).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Высокие социально-экологические требования к проектам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+mn-lt"/>
              </a:rPr>
              <a:t>6.4. Решение не принято. Возможности проектов (выпуска единиц для продажи) от мер </a:t>
            </a:r>
            <a:r>
              <a:rPr lang="en-US" sz="2000" dirty="0">
                <a:latin typeface="+mn-lt"/>
              </a:rPr>
              <a:t>“emission avoidance and conservation enhancement activities”</a:t>
            </a:r>
            <a:r>
              <a:rPr lang="ru-RU" sz="2000" dirty="0">
                <a:latin typeface="+mn-lt"/>
              </a:rPr>
              <a:t> отложены на рассмотрение </a:t>
            </a:r>
            <a:r>
              <a:rPr lang="en-US" sz="2000" dirty="0">
                <a:latin typeface="+mn-lt"/>
              </a:rPr>
              <a:t>SABSTA </a:t>
            </a:r>
            <a:r>
              <a:rPr lang="ru-RU" sz="2000" dirty="0">
                <a:latin typeface="+mn-lt"/>
              </a:rPr>
              <a:t>в 2024 г. Остаются </a:t>
            </a:r>
            <a:r>
              <a:rPr lang="ru-RU" sz="2000" b="1" dirty="0">
                <a:latin typeface="+mn-lt"/>
              </a:rPr>
              <a:t>возможности проектов по посадке лесов, увеличению запасов углерода </a:t>
            </a:r>
            <a:r>
              <a:rPr lang="ru-RU" sz="2000" dirty="0">
                <a:latin typeface="+mn-lt"/>
              </a:rPr>
              <a:t>(не сохранению, а именно увеличению)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+mn-lt"/>
              </a:rPr>
              <a:t>6.8. Потенциально крайне важны (</a:t>
            </a:r>
            <a:r>
              <a:rPr lang="ru-RU" sz="2000" b="1" dirty="0">
                <a:latin typeface="+mn-lt"/>
              </a:rPr>
              <a:t>синхронизированные стандарты, налоги</a:t>
            </a:r>
            <a:r>
              <a:rPr lang="ru-RU" sz="2000" dirty="0">
                <a:latin typeface="+mn-lt"/>
              </a:rPr>
              <a:t>, акцизы и т.п.).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Большие проблемы, многие развивающиеся страны выступали против цены на углерод и даже налогов на углерод как нерыночных мер. Намечена рабочая программа по анализу мер и наращиванию потенциала, быстрый </a:t>
            </a:r>
            <a:r>
              <a:rPr lang="ru-RU" sz="2000" b="1" dirty="0">
                <a:latin typeface="+mn-lt"/>
              </a:rPr>
              <a:t>прогресс маловероятен</a:t>
            </a:r>
            <a:endParaRPr lang="ru-RU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latin typeface="+mn-lt"/>
            </a:endParaRPr>
          </a:p>
          <a:p>
            <a:endParaRPr lang="ru-RU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latin typeface="+mn-lt"/>
            </a:endParaRPr>
          </a:p>
          <a:p>
            <a:endParaRPr lang="ru-RU" sz="2000" dirty="0">
              <a:latin typeface="+mn-lt"/>
            </a:endParaRPr>
          </a:p>
          <a:p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33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78A4F2-AE0B-43D7-8DB1-544275116B95}" type="datetime3">
              <a:rPr lang="en-IE" altLang="ru-RU" smtClean="0">
                <a:solidFill>
                  <a:schemeClr val="bg1"/>
                </a:solidFill>
              </a:rPr>
              <a:pPr/>
              <a:t>28 December 2023</a:t>
            </a:fld>
            <a:r>
              <a:rPr lang="en-IE" altLang="ru-RU">
                <a:solidFill>
                  <a:schemeClr val="bg1"/>
                </a:solidFill>
              </a:rPr>
              <a:t> - </a:t>
            </a:r>
            <a:fld id="{D061E59B-5692-4188-A1A4-F2842BDF7D84}" type="slidenum">
              <a:rPr lang="en-IE" altLang="ru-RU" smtClean="0">
                <a:solidFill>
                  <a:schemeClr val="bg1"/>
                </a:solidFill>
              </a:rPr>
              <a:pPr/>
              <a:t>9</a:t>
            </a:fld>
            <a:endParaRPr lang="en-IE" altLang="ru-RU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910501" y="323544"/>
            <a:ext cx="10613842" cy="5694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Природные решения и декларации о совместных действиях</a:t>
            </a:r>
            <a:endParaRPr lang="en-US" altLang="ru-RU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06429" y="1456229"/>
            <a:ext cx="11739797" cy="460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+mn-lt"/>
              </a:rPr>
              <a:t>Многие страны говорили о </a:t>
            </a:r>
            <a:r>
              <a:rPr lang="ru-RU" sz="2000" b="1" dirty="0">
                <a:latin typeface="+mn-lt"/>
              </a:rPr>
              <a:t>важности природно-ориентированных решений </a:t>
            </a:r>
            <a:r>
              <a:rPr lang="ru-RU" sz="2000" dirty="0">
                <a:latin typeface="+mn-lt"/>
              </a:rPr>
              <a:t>и адаптации на основе экосистем (для адаптации и широкого спектра социально-экологических задач и для снижения эмиссий парниковых газов или поглощения СО</a:t>
            </a:r>
            <a:r>
              <a:rPr lang="ru-RU" sz="2000" baseline="-25000" dirty="0">
                <a:latin typeface="+mn-lt"/>
              </a:rPr>
              <a:t>2</a:t>
            </a:r>
            <a:r>
              <a:rPr lang="ru-RU" sz="2000" dirty="0">
                <a:latin typeface="+mn-lt"/>
              </a:rPr>
              <a:t> из атмосферы)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latin typeface="+mn-lt"/>
              </a:rPr>
              <a:t>Не подразумевается связь с выпуском единиц снижения выбросов, в частности, по ст. 6.4. </a:t>
            </a:r>
            <a:r>
              <a:rPr lang="ru-RU" sz="2000" dirty="0">
                <a:latin typeface="+mn-lt"/>
              </a:rPr>
              <a:t>Ряд стран не против выпуска единиц, но большинство предполагает сотрудничество только в рамках климатического финансирования, против «единиц» ЕС и ряд латиноамериканских стран, большая часть экологических НПО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+mn-lt"/>
              </a:rPr>
              <a:t>Бразилия (хозяин «природной» СОР30) против углеродных единиц от природных решений. Предлагает новый механизм для финансирования сохранения тропических лесов, ранее был </a:t>
            </a:r>
            <a:r>
              <a:rPr lang="en-US" sz="2000" dirty="0">
                <a:latin typeface="+mn-lt"/>
              </a:rPr>
              <a:t>REDD</a:t>
            </a:r>
            <a:r>
              <a:rPr lang="ru-RU" sz="2000" dirty="0">
                <a:latin typeface="+mn-lt"/>
              </a:rPr>
              <a:t>+, теперь новые условия (</a:t>
            </a:r>
            <a:r>
              <a:rPr lang="en-US" sz="2000" dirty="0">
                <a:latin typeface="+mn-lt"/>
              </a:rPr>
              <a:t>GCF</a:t>
            </a:r>
            <a:r>
              <a:rPr lang="ru-RU" sz="2000" dirty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LDF</a:t>
            </a:r>
            <a:r>
              <a:rPr lang="ru-RU" sz="2000" dirty="0">
                <a:latin typeface="+mn-lt"/>
              </a:rPr>
              <a:t> и др.), поэтому он маловероятен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+mn-lt"/>
              </a:rPr>
              <a:t>На каждой СОР принимаются </a:t>
            </a:r>
            <a:r>
              <a:rPr lang="ru-RU" sz="2000" b="1" dirty="0">
                <a:latin typeface="+mn-lt"/>
              </a:rPr>
              <a:t>декларации о сотрудничестве </a:t>
            </a:r>
            <a:r>
              <a:rPr lang="ru-RU" sz="2000" dirty="0">
                <a:latin typeface="+mn-lt"/>
              </a:rPr>
              <a:t>- в большинстве случаев целевые «клубы» по интересам: страны и организации доноры и получатели, они налаживают сотрудничество до СОР. Наиболее значимы две: </a:t>
            </a:r>
            <a:r>
              <a:rPr lang="ru-RU" sz="2000" b="1" dirty="0">
                <a:latin typeface="+mn-lt"/>
              </a:rPr>
              <a:t>по сельскому хозяйству и по здравоохранению</a:t>
            </a:r>
            <a:r>
              <a:rPr lang="ru-RU" sz="2000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33835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3778</TotalTime>
  <Words>1253</Words>
  <Application>Microsoft Office PowerPoint</Application>
  <PresentationFormat>Широкоэкранный</PresentationFormat>
  <Paragraphs>119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Главные выводы по результатам СОP28</vt:lpstr>
      <vt:lpstr>«Титульные» задачи СОP28, GGA - адаптация</vt:lpstr>
      <vt:lpstr>«Титульные» задачи СОP28, GST – итоги в целом</vt:lpstr>
      <vt:lpstr>Статья 6 Парижского соглашения</vt:lpstr>
      <vt:lpstr>Природные решения и декларации о совместных действиях</vt:lpstr>
      <vt:lpstr>Нефтегазовые компании и атомная энергия</vt:lpstr>
      <vt:lpstr>Перспективы на 2024 г., будущих СОР 29, 30 и 31</vt:lpstr>
      <vt:lpstr>Хорошего климата !</vt:lpstr>
      <vt:lpstr>Сельское хозяйство – новый растущий приоритет</vt:lpstr>
      <vt:lpstr>Действия Китая и США, метановая инициатива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 Kokorin</dc:creator>
  <cp:lastModifiedBy>vlenwl@gmail.com</cp:lastModifiedBy>
  <cp:revision>150</cp:revision>
  <cp:lastPrinted>2023-12-21T09:30:49Z</cp:lastPrinted>
  <dcterms:created xsi:type="dcterms:W3CDTF">2023-08-17T17:19:44Z</dcterms:created>
  <dcterms:modified xsi:type="dcterms:W3CDTF">2023-12-28T12:25:31Z</dcterms:modified>
</cp:coreProperties>
</file>